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24"/>
  </p:notesMasterIdLst>
  <p:handoutMasterIdLst>
    <p:handoutMasterId r:id="rId25"/>
  </p:handoutMasterIdLst>
  <p:sldIdLst>
    <p:sldId id="256" r:id="rId5"/>
    <p:sldId id="302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4" r:id="rId17"/>
    <p:sldId id="332" r:id="rId18"/>
    <p:sldId id="331" r:id="rId19"/>
    <p:sldId id="333" r:id="rId20"/>
    <p:sldId id="336" r:id="rId21"/>
    <p:sldId id="335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4"/>
    <a:srgbClr val="FFC657"/>
    <a:srgbClr val="ECED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3" autoAdjust="0"/>
    <p:restoredTop sz="94512" autoAdjust="0"/>
  </p:normalViewPr>
  <p:slideViewPr>
    <p:cSldViewPr snapToGrid="0" snapToObjects="1">
      <p:cViewPr varScale="1">
        <p:scale>
          <a:sx n="109" d="100"/>
          <a:sy n="109" d="100"/>
        </p:scale>
        <p:origin x="-1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76584-A4AA-4344-844F-5ACC16E21CA5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1E30B-D9DD-3C4E-9A46-B65BCC647F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28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AB5C1-C388-2645-9E9C-68AB8B14BBD1}" type="datetimeFigureOut">
              <a:rPr lang="nl-NL" smtClean="0"/>
              <a:t>23-04-18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3D0C-7844-B14B-9A25-956B017503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634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B578-DEE5-B243-9988-693276CCCFE7}" type="datetime1">
              <a:rPr lang="nl-NL" smtClean="0"/>
              <a:t>23-04-18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4B8-5EEF-704F-9BC1-CED1273395F2}" type="datetime1">
              <a:rPr lang="nl-NL" smtClean="0"/>
              <a:t>23-04-18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DA55D-077C-384B-8243-91E982EE5473}" type="datetime1">
              <a:rPr lang="nl-NL" smtClean="0"/>
              <a:t>23-04-18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4775-2E32-984A-AAC7-25FAB4E3F966}" type="datetime1">
              <a:rPr lang="nl-NL" smtClean="0"/>
              <a:t>23-04-18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7518-0EA0-F74B-9D78-9F512085CEBD}" type="datetime1">
              <a:rPr lang="nl-NL" smtClean="0"/>
              <a:t>23-04-18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6096-F636-794E-ABB1-46E9FF16A66C}" type="datetime1">
              <a:rPr lang="nl-NL" smtClean="0"/>
              <a:t>23-04-18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AF16-979A-5A4A-8548-85582C0E914C}" type="datetime1">
              <a:rPr lang="nl-NL" smtClean="0"/>
              <a:t>23-04-18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B800-6794-C646-A92E-C22B6CE6FEFD}" type="datetime1">
              <a:rPr lang="nl-NL" smtClean="0"/>
              <a:t>23-04-18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037D-09C5-7840-A46A-3EDDCF2E5FFA}" type="datetime1">
              <a:rPr lang="nl-NL" smtClean="0"/>
              <a:t>23-04-18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04EF-2CBF-BE4B-93EA-A70651E70396}" type="datetime1">
              <a:rPr lang="nl-NL" smtClean="0"/>
              <a:t>23-04-18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8605-DCBB-8449-809F-8B333972BA29}" type="datetime1">
              <a:rPr lang="nl-NL" smtClean="0"/>
              <a:t>23-04-18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0B13-1794-A84E-B18E-29F832205036}" type="datetime1">
              <a:rPr lang="nl-NL" smtClean="0"/>
              <a:t>23-04-18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sperkovitz.nl/" TargetMode="External"/><Relationship Id="rId4" Type="http://schemas.openxmlformats.org/officeDocument/2006/relationships/hyperlink" Target="https://www.dialogic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vvbad.be/infonode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warekennis.nl" TargetMode="External"/><Relationship Id="rId4" Type="http://schemas.openxmlformats.org/officeDocument/2006/relationships/hyperlink" Target="https://twitter.com/fhuysmans" TargetMode="External"/><Relationship Id="rId5" Type="http://schemas.openxmlformats.org/officeDocument/2006/relationships/hyperlink" Target="https://warekennis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uysmans@uva.n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2751" y="1042056"/>
            <a:ext cx="8183184" cy="1762132"/>
          </a:xfrm>
        </p:spPr>
        <p:txBody>
          <a:bodyPr>
            <a:noAutofit/>
          </a:bodyPr>
          <a:lstStyle/>
          <a:p>
            <a:r>
              <a:rPr lang="nl-NL" sz="3600" dirty="0" smtClean="0"/>
              <a:t>VVBAD-KNVI-behoeftenonderzoek</a:t>
            </a:r>
            <a:br>
              <a:rPr lang="nl-NL" sz="3600" dirty="0" smtClean="0"/>
            </a:br>
            <a:r>
              <a:rPr lang="nl-NL" sz="3600" dirty="0" smtClean="0"/>
              <a:t>in hoofdlijnen</a:t>
            </a:r>
            <a:endParaRPr lang="nl-NL" sz="36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93632" y="3039852"/>
            <a:ext cx="7653845" cy="1295927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accent5"/>
                </a:solidFill>
              </a:rPr>
              <a:t>s</a:t>
            </a:r>
            <a:r>
              <a:rPr lang="nl-NL" sz="2400" dirty="0" smtClean="0">
                <a:solidFill>
                  <a:schemeClr val="accent5"/>
                </a:solidFill>
              </a:rPr>
              <a:t>tudiedag Competent Content!</a:t>
            </a:r>
            <a:endParaRPr lang="nl-NL" sz="2400" dirty="0" smtClean="0">
              <a:solidFill>
                <a:schemeClr val="accent5"/>
              </a:solidFill>
            </a:endParaRPr>
          </a:p>
          <a:p>
            <a:r>
              <a:rPr lang="nl-NL" sz="2400" dirty="0" smtClean="0">
                <a:solidFill>
                  <a:schemeClr val="accent5"/>
                </a:solidFill>
              </a:rPr>
              <a:t>Brussel, 24 april 2018</a:t>
            </a:r>
            <a:endParaRPr lang="nl-NL" sz="2400" dirty="0">
              <a:solidFill>
                <a:schemeClr val="accent5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835727" y="5136949"/>
            <a:ext cx="5356891" cy="1172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rgbClr val="0000FF"/>
                </a:solidFill>
              </a:rPr>
              <a:t>Frank Huysmans</a:t>
            </a:r>
          </a:p>
          <a:p>
            <a:endParaRPr lang="nl-NL" dirty="0" smtClean="0"/>
          </a:p>
          <a:p>
            <a:r>
              <a:rPr lang="nl-NL" dirty="0" smtClean="0"/>
              <a:t>Bibliotheekwetenschap | </a:t>
            </a:r>
            <a:r>
              <a:rPr lang="nl-NL" dirty="0" smtClean="0"/>
              <a:t>Universiteit van </a:t>
            </a:r>
            <a:r>
              <a:rPr lang="nl-NL" dirty="0" smtClean="0"/>
              <a:t>Amsterdam</a:t>
            </a:r>
          </a:p>
          <a:p>
            <a:endParaRPr lang="nl-NL" dirty="0" smtClean="0"/>
          </a:p>
          <a:p>
            <a:r>
              <a:rPr lang="nl-NL" dirty="0" smtClean="0"/>
              <a:t> WareKennis onderzoek &amp; advies | Den Haag</a:t>
            </a:r>
            <a:endParaRPr lang="nl-NL" dirty="0"/>
          </a:p>
        </p:txBody>
      </p:sp>
      <p:pic>
        <p:nvPicPr>
          <p:cNvPr id="4" name="Afbeelding 3" descr="UvA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4" y="5230092"/>
            <a:ext cx="1761725" cy="634221"/>
          </a:xfrm>
          <a:prstGeom prst="rect">
            <a:avLst/>
          </a:prstGeom>
        </p:spPr>
      </p:pic>
      <p:pic>
        <p:nvPicPr>
          <p:cNvPr id="5" name="Afbeelding 4" descr="warekennis_logo_72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88" y="6029553"/>
            <a:ext cx="1551868" cy="3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9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focusgroepen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6407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benodigde competenties in de toekomst (1)</a:t>
            </a:r>
          </a:p>
          <a:p>
            <a:r>
              <a:rPr lang="nl-NL" dirty="0" smtClean="0"/>
              <a:t>attitude: open, nieuwsgierig, proactief, extern gericht, communicatief, in staat tot aanpassen</a:t>
            </a:r>
          </a:p>
          <a:p>
            <a:r>
              <a:rPr lang="nl-NL" dirty="0" smtClean="0"/>
              <a:t>technologische/maatschappelijke ontwikkelingen kunnen vertalen in gebruikersvriendelijke diensten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865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focusgroepen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6407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benodigde competenties in de toekomst (2)</a:t>
            </a:r>
          </a:p>
          <a:p>
            <a:r>
              <a:rPr lang="nl-NL" dirty="0" smtClean="0"/>
              <a:t>kunnen netwerken, interdisciplinair samenwerken, co-cre</a:t>
            </a:r>
            <a:r>
              <a:rPr lang="nl-NL" dirty="0" smtClean="0"/>
              <a:t>ëren</a:t>
            </a:r>
            <a:endParaRPr lang="nl-NL" dirty="0" smtClean="0"/>
          </a:p>
          <a:p>
            <a:r>
              <a:rPr lang="nl-NL" dirty="0" smtClean="0"/>
              <a:t>kennis: </a:t>
            </a:r>
          </a:p>
          <a:p>
            <a:pPr lvl="1">
              <a:buFontTx/>
              <a:buChar char="-"/>
            </a:pPr>
            <a:r>
              <a:rPr lang="nl-NL" dirty="0" smtClean="0"/>
              <a:t>ICT (functioneel beheer, digitaal collectioneren, omgaan met data, gebruik nieuwe media en tools</a:t>
            </a:r>
          </a:p>
          <a:p>
            <a:pPr lvl="1">
              <a:buFontTx/>
              <a:buChar char="-"/>
            </a:pPr>
            <a:r>
              <a:rPr lang="nl-NL" dirty="0" err="1" smtClean="0"/>
              <a:t>wet-en</a:t>
            </a:r>
            <a:r>
              <a:rPr lang="nl-NL" dirty="0" smtClean="0"/>
              <a:t> regelgeving</a:t>
            </a:r>
          </a:p>
          <a:p>
            <a:pPr lvl="1">
              <a:buFontTx/>
              <a:buChar char="-"/>
            </a:pPr>
            <a:r>
              <a:rPr lang="nl-NL" dirty="0" smtClean="0"/>
              <a:t>projectmanagement (-vaardigheden)</a:t>
            </a:r>
          </a:p>
          <a:p>
            <a:pPr lvl="1">
              <a:buFontTx/>
              <a:buChar char="-"/>
            </a:pPr>
            <a:r>
              <a:rPr lang="nl-NL" dirty="0" smtClean="0"/>
              <a:t>publiekswerking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302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benodigde type opleiding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pic>
        <p:nvPicPr>
          <p:cNvPr id="4" name="Afbeelding 3" descr="180424_figTypeOpleid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91" y="1417638"/>
            <a:ext cx="6953401" cy="520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voorkeur type opleiding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  <p:pic>
        <p:nvPicPr>
          <p:cNvPr id="3" name="Afbeelding 2" descr="180424_citVoorkeuOp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4" y="2566325"/>
            <a:ext cx="8130266" cy="238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8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voorkeur type opleiding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  <p:pic>
        <p:nvPicPr>
          <p:cNvPr id="6" name="Afbeelding 5" descr="180424_figVoorkeurVLN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74" y="1417638"/>
            <a:ext cx="8188526" cy="499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6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5AA2AE"/>
                </a:solidFill>
              </a:rPr>
              <a:t>v</a:t>
            </a:r>
            <a:r>
              <a:rPr lang="nl-NL" dirty="0" smtClean="0">
                <a:solidFill>
                  <a:srgbClr val="5AA2AE"/>
                </a:solidFill>
              </a:rPr>
              <a:t>ervolgstappen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6407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inventarisatie opleidingen (aanbeveling 1)</a:t>
            </a:r>
          </a:p>
          <a:p>
            <a:r>
              <a:rPr lang="nl-NL" dirty="0" smtClean="0"/>
              <a:t>VVBAD werkt hieraan (middelbaar, hoger en universitair niveau)</a:t>
            </a:r>
          </a:p>
          <a:p>
            <a:r>
              <a:rPr lang="nl-NL" dirty="0" smtClean="0"/>
              <a:t>Is een modulaire opleiding op basis van bestaande modules in Vlaanderen en Nederland haalbaar? Welke modules?</a:t>
            </a:r>
          </a:p>
          <a:p>
            <a:r>
              <a:rPr lang="nl-NL" dirty="0" smtClean="0"/>
              <a:t>Nederlands- of Engelstalig?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90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5AA2AE"/>
                </a:solidFill>
              </a:rPr>
              <a:t>v</a:t>
            </a:r>
            <a:r>
              <a:rPr lang="nl-NL" dirty="0" smtClean="0">
                <a:solidFill>
                  <a:srgbClr val="5AA2AE"/>
                </a:solidFill>
              </a:rPr>
              <a:t>ervolgstappen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64077"/>
            <a:ext cx="7419633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aanbeveling 2</a:t>
            </a:r>
          </a:p>
          <a:p>
            <a:pPr marL="0" indent="0">
              <a:buNone/>
            </a:pPr>
            <a:endParaRPr lang="nl-NL" dirty="0" smtClean="0">
              <a:solidFill>
                <a:srgbClr val="0000FF"/>
              </a:solidFill>
            </a:endParaRPr>
          </a:p>
          <a:p>
            <a:pPr marL="361950" indent="0">
              <a:buNone/>
            </a:pPr>
            <a:r>
              <a:rPr lang="nl-NL" dirty="0" smtClean="0"/>
              <a:t>“</a:t>
            </a:r>
            <a:r>
              <a:rPr lang="nl-NL" i="1" dirty="0" smtClean="0"/>
              <a:t>De </a:t>
            </a:r>
            <a:r>
              <a:rPr lang="nl-NL" i="1" dirty="0"/>
              <a:t>rol en betekenis van kennisorganisaties en informatieprofessionals blijkt sterk </a:t>
            </a:r>
            <a:r>
              <a:rPr lang="nl-NL" i="1" dirty="0" smtClean="0"/>
              <a:t>aan verandering </a:t>
            </a:r>
            <a:r>
              <a:rPr lang="nl-NL" i="1" dirty="0"/>
              <a:t>onderhevig. Het zou goed zijn om te komen tot een heldere bijdetijdse definitie </a:t>
            </a:r>
            <a:r>
              <a:rPr lang="nl-NL" i="1" dirty="0" smtClean="0"/>
              <a:t>van de </a:t>
            </a:r>
            <a:r>
              <a:rPr lang="nl-NL" i="1" dirty="0"/>
              <a:t>rol en meerwaarde van toekomstige kennisorganisaties en de taken van </a:t>
            </a:r>
            <a:r>
              <a:rPr lang="nl-NL" i="1" dirty="0" smtClean="0"/>
              <a:t>de informatieprofessional </a:t>
            </a:r>
            <a:r>
              <a:rPr lang="nl-NL" i="1" dirty="0"/>
              <a:t>daarbinnen</a:t>
            </a:r>
            <a:r>
              <a:rPr lang="nl-NL" i="1" dirty="0" smtClean="0"/>
              <a:t>.”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71847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5AA2AE"/>
                </a:solidFill>
              </a:rPr>
              <a:t>v</a:t>
            </a:r>
            <a:r>
              <a:rPr lang="nl-NL" dirty="0" smtClean="0">
                <a:solidFill>
                  <a:srgbClr val="5AA2AE"/>
                </a:solidFill>
              </a:rPr>
              <a:t>ervolgstappen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64077"/>
            <a:ext cx="809545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promotie van het vak</a:t>
            </a:r>
          </a:p>
          <a:p>
            <a:r>
              <a:rPr lang="nl-NL" dirty="0" smtClean="0"/>
              <a:t>discussie over filterbubbels, nepnieuws, alternatieve feiten biedt kansen</a:t>
            </a:r>
          </a:p>
          <a:p>
            <a:r>
              <a:rPr lang="nl-NL" dirty="0" smtClean="0"/>
              <a:t>strategisch informatieadviseur als intermediair tussen management en IT harder nodig dan ooit</a:t>
            </a:r>
          </a:p>
          <a:p>
            <a:r>
              <a:rPr lang="nl-NL" dirty="0" smtClean="0"/>
              <a:t>ieder van ons: meerwaarde van ons vak uitdragen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37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>
                <a:solidFill>
                  <a:srgbClr val="5AA2AE"/>
                </a:solidFill>
              </a:rPr>
              <a:t>c</a:t>
            </a:r>
            <a:r>
              <a:rPr lang="nl-NL" dirty="0" err="1" smtClean="0">
                <a:solidFill>
                  <a:srgbClr val="5AA2AE"/>
                </a:solidFill>
              </a:rPr>
              <a:t>redits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64077"/>
            <a:ext cx="8095455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dirty="0">
                <a:solidFill>
                  <a:srgbClr val="0000FF"/>
                </a:solidFill>
              </a:rPr>
              <a:t>Resultaten </a:t>
            </a:r>
            <a:r>
              <a:rPr lang="nl-NL" sz="2000" dirty="0" smtClean="0">
                <a:solidFill>
                  <a:srgbClr val="0000FF"/>
                </a:solidFill>
              </a:rPr>
              <a:t>behoeftenonderzoek opleidingen </a:t>
            </a:r>
            <a:r>
              <a:rPr lang="nl-NL" sz="2000" dirty="0" err="1" smtClean="0">
                <a:solidFill>
                  <a:srgbClr val="0000FF"/>
                </a:solidFill>
              </a:rPr>
              <a:t>informatievak</a:t>
            </a:r>
            <a:r>
              <a:rPr lang="nl-NL" sz="2000" dirty="0">
                <a:solidFill>
                  <a:srgbClr val="0000FF"/>
                </a:solidFill>
              </a:rPr>
              <a:t> </a:t>
            </a:r>
            <a:r>
              <a:rPr lang="nl-NL" sz="2000" dirty="0" smtClean="0">
                <a:solidFill>
                  <a:srgbClr val="0000FF"/>
                </a:solidFill>
              </a:rPr>
              <a:t>in </a:t>
            </a:r>
            <a:r>
              <a:rPr lang="nl-NL" sz="2000" dirty="0">
                <a:solidFill>
                  <a:srgbClr val="0000FF"/>
                </a:solidFill>
              </a:rPr>
              <a:t>Vlaanderen en </a:t>
            </a:r>
            <a:r>
              <a:rPr lang="nl-NL" sz="2000" dirty="0" smtClean="0">
                <a:solidFill>
                  <a:srgbClr val="0000FF"/>
                </a:solidFill>
              </a:rPr>
              <a:t>Nederland</a:t>
            </a:r>
          </a:p>
          <a:p>
            <a:pPr marL="0" indent="0">
              <a:buNone/>
            </a:pPr>
            <a:r>
              <a:rPr lang="nl-NL" sz="2000" dirty="0">
                <a:hlinkClick r:id="rId2"/>
              </a:rPr>
              <a:t>d</a:t>
            </a:r>
            <a:r>
              <a:rPr lang="nl-NL" sz="2000" dirty="0" smtClean="0">
                <a:hlinkClick r:id="rId2"/>
              </a:rPr>
              <a:t>ownload</a:t>
            </a: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5"/>
                </a:solidFill>
              </a:rPr>
              <a:t>auteurs</a:t>
            </a:r>
          </a:p>
          <a:p>
            <a:pPr marL="0" indent="0">
              <a:buNone/>
            </a:pPr>
            <a:r>
              <a:rPr lang="nl-NL" sz="2000" dirty="0" smtClean="0"/>
              <a:t>drs. Johanna </a:t>
            </a:r>
            <a:r>
              <a:rPr lang="nl-NL" sz="2000" dirty="0" err="1" smtClean="0"/>
              <a:t>Kasperkovitz</a:t>
            </a:r>
            <a:r>
              <a:rPr lang="nl-NL" sz="2000" dirty="0" smtClean="0"/>
              <a:t> – </a:t>
            </a:r>
            <a:r>
              <a:rPr lang="nl-NL" sz="2000" dirty="0" err="1" smtClean="0">
                <a:hlinkClick r:id="rId3"/>
              </a:rPr>
              <a:t>Kasperkovitz</a:t>
            </a:r>
            <a:r>
              <a:rPr lang="nl-NL" sz="2000" dirty="0" smtClean="0">
                <a:hlinkClick r:id="rId3"/>
              </a:rPr>
              <a:t> beleidsonderzoek en advies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dr. Frank Bongers en ir. </a:t>
            </a:r>
            <a:r>
              <a:rPr lang="nl-NL" sz="2000" dirty="0" err="1" smtClean="0"/>
              <a:t>Leonie</a:t>
            </a:r>
            <a:r>
              <a:rPr lang="nl-NL" sz="2000" dirty="0" smtClean="0"/>
              <a:t> </a:t>
            </a:r>
            <a:r>
              <a:rPr lang="nl-NL" sz="2000" dirty="0" err="1" smtClean="0"/>
              <a:t>Hermanussen</a:t>
            </a:r>
            <a:r>
              <a:rPr lang="nl-NL" sz="2000" dirty="0" smtClean="0"/>
              <a:t> – </a:t>
            </a:r>
            <a:r>
              <a:rPr lang="nl-NL" sz="2000" dirty="0" err="1" smtClean="0">
                <a:hlinkClick r:id="rId4"/>
              </a:rPr>
              <a:t>Dialogic</a:t>
            </a: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>
                <a:solidFill>
                  <a:srgbClr val="5AA2AE"/>
                </a:solidFill>
              </a:rPr>
              <a:t>met financi</a:t>
            </a:r>
            <a:r>
              <a:rPr lang="nl-NL" sz="2000" dirty="0" smtClean="0">
                <a:solidFill>
                  <a:srgbClr val="5AA2AE"/>
                </a:solidFill>
              </a:rPr>
              <a:t>ële ondersteuning van</a:t>
            </a:r>
            <a:r>
              <a:rPr lang="nl-NL" sz="2000" dirty="0" smtClean="0"/>
              <a:t> </a:t>
            </a:r>
          </a:p>
          <a:p>
            <a:pPr marL="0" indent="0">
              <a:buNone/>
            </a:pPr>
            <a:r>
              <a:rPr lang="nl-NL" sz="2000" dirty="0" smtClean="0"/>
              <a:t>KNVI</a:t>
            </a:r>
          </a:p>
          <a:p>
            <a:pPr marL="0" indent="0">
              <a:buNone/>
            </a:pPr>
            <a:r>
              <a:rPr lang="nl-NL" sz="2000" dirty="0" smtClean="0"/>
              <a:t>VVBAD</a:t>
            </a:r>
          </a:p>
          <a:p>
            <a:pPr marL="0" indent="0">
              <a:buNone/>
            </a:pPr>
            <a:r>
              <a:rPr lang="nl-NL" sz="2000" dirty="0" smtClean="0"/>
              <a:t>Stichting GO Fonds</a:t>
            </a:r>
          </a:p>
          <a:p>
            <a:pPr marL="0" indent="0">
              <a:buNone/>
            </a:pPr>
            <a:r>
              <a:rPr lang="nl-NL" sz="2000" dirty="0" smtClean="0"/>
              <a:t>Universiteitsbibliotheken Antwerpen, Gent, Hasselt, Leuven en VUB</a:t>
            </a:r>
          </a:p>
          <a:p>
            <a:pPr marL="0" indent="0">
              <a:buNone/>
            </a:pPr>
            <a:r>
              <a:rPr lang="nl-NL" sz="2000" dirty="0" smtClean="0"/>
              <a:t>Vlaamse Interuniversitaire Raad (VIR)</a:t>
            </a:r>
          </a:p>
          <a:p>
            <a:pPr marL="0" indent="0">
              <a:buNone/>
            </a:pPr>
            <a:r>
              <a:rPr lang="nl-NL" sz="2000" dirty="0" smtClean="0"/>
              <a:t>Vlaamse Overheid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2432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dank!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512882"/>
            <a:ext cx="8229599" cy="1976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 smtClean="0"/>
              <a:t>e: </a:t>
            </a:r>
            <a:r>
              <a:rPr lang="nl-NL" sz="2800" dirty="0" smtClean="0">
                <a:hlinkClick r:id="rId2"/>
              </a:rPr>
              <a:t>huysmans@uva.nl</a:t>
            </a:r>
            <a:r>
              <a:rPr lang="nl-NL" sz="2800" dirty="0" smtClean="0"/>
              <a:t> / </a:t>
            </a:r>
            <a:r>
              <a:rPr lang="nl-NL" sz="2800" dirty="0" smtClean="0">
                <a:hlinkClick r:id="rId3"/>
              </a:rPr>
              <a:t>frank@warekennis.nl</a:t>
            </a:r>
            <a:r>
              <a:rPr lang="nl-NL" sz="2800" dirty="0" smtClean="0"/>
              <a:t> </a:t>
            </a:r>
          </a:p>
          <a:p>
            <a:pPr marL="0" indent="0" algn="ctr">
              <a:buNone/>
            </a:pPr>
            <a:r>
              <a:rPr lang="nl-NL" sz="2800" dirty="0" smtClean="0"/>
              <a:t>t: </a:t>
            </a:r>
            <a:r>
              <a:rPr lang="nl-NL" sz="2800" dirty="0" smtClean="0">
                <a:hlinkClick r:id="rId4"/>
              </a:rPr>
              <a:t>@</a:t>
            </a:r>
            <a:r>
              <a:rPr lang="nl-NL" sz="2800" dirty="0" err="1" smtClean="0">
                <a:hlinkClick r:id="rId4"/>
              </a:rPr>
              <a:t>fhuysmans</a:t>
            </a:r>
            <a:endParaRPr lang="nl-NL" sz="2800" dirty="0" smtClean="0"/>
          </a:p>
          <a:p>
            <a:pPr marL="0" indent="0" algn="ctr">
              <a:buNone/>
            </a:pPr>
            <a:r>
              <a:rPr lang="nl-NL" sz="2800" dirty="0" smtClean="0"/>
              <a:t>w: </a:t>
            </a:r>
            <a:r>
              <a:rPr lang="nl-NL" sz="2800" dirty="0" smtClean="0">
                <a:hlinkClick r:id="rId5"/>
              </a:rPr>
              <a:t>https://warekennis.nl/</a:t>
            </a:r>
            <a:r>
              <a:rPr lang="nl-NL" sz="2800" dirty="0" smtClean="0"/>
              <a:t> </a:t>
            </a:r>
          </a:p>
          <a:p>
            <a:pPr marL="0" indent="0" algn="ctr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9090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aanleiding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06579"/>
            <a:ext cx="8561540" cy="411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sluiting en </a:t>
            </a:r>
            <a:r>
              <a:rPr lang="nl-NL" dirty="0" err="1" smtClean="0">
                <a:solidFill>
                  <a:srgbClr val="0000FF"/>
                </a:solidFill>
              </a:rPr>
              <a:t>ontspecialisering</a:t>
            </a:r>
            <a:r>
              <a:rPr lang="nl-NL" dirty="0" smtClean="0">
                <a:solidFill>
                  <a:srgbClr val="0000FF"/>
                </a:solidFill>
              </a:rPr>
              <a:t> hogere opleidingen</a:t>
            </a:r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Universiteit Antwerpen</a:t>
            </a:r>
          </a:p>
          <a:p>
            <a:r>
              <a:rPr lang="nl-NL" sz="2800" dirty="0" smtClean="0"/>
              <a:t>Universiteit van Amsterdam</a:t>
            </a:r>
          </a:p>
          <a:p>
            <a:r>
              <a:rPr lang="nl-NL" sz="2800" dirty="0" smtClean="0"/>
              <a:t>Hogescholen: Amsterdam, Den Haag, Deventer/</a:t>
            </a:r>
            <a:r>
              <a:rPr lang="nl-NL" sz="2800" dirty="0" smtClean="0"/>
              <a:t>Zwolle</a:t>
            </a:r>
            <a:r>
              <a:rPr lang="nl-NL" sz="2800" dirty="0" smtClean="0"/>
              <a:t>, Groningen</a:t>
            </a:r>
          </a:p>
          <a:p>
            <a:pPr marL="0" indent="0">
              <a:buNone/>
            </a:pPr>
            <a:r>
              <a:rPr lang="nl-NL" sz="2800" dirty="0" smtClean="0"/>
              <a:t>opleiding tot archivaris staat minder onder druk dan die tot bibliothecaris of documentalist</a:t>
            </a:r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de situatie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06579"/>
            <a:ext cx="8561540" cy="411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mogelijke oorzaken: aanbod</a:t>
            </a: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dalende studentenaantallen</a:t>
            </a:r>
          </a:p>
          <a:p>
            <a:r>
              <a:rPr lang="nl-NL" sz="2800" dirty="0" smtClean="0"/>
              <a:t>aantrekkelijkheid werken in informatieberoepen?</a:t>
            </a:r>
          </a:p>
          <a:p>
            <a:pPr marL="0" indent="0">
              <a:buNone/>
            </a:pPr>
            <a:r>
              <a:rPr lang="nl-NL" sz="2800" dirty="0" smtClean="0"/>
              <a:t>		salari</a:t>
            </a:r>
            <a:r>
              <a:rPr lang="nl-NL" sz="2800" dirty="0" smtClean="0"/>
              <a:t>ëring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		carri</a:t>
            </a:r>
            <a:r>
              <a:rPr lang="nl-NL" sz="2800" dirty="0" smtClean="0"/>
              <a:t>èreperspectief</a:t>
            </a:r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de situatie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06579"/>
            <a:ext cx="8561540" cy="411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mogelijke oorzaken: vraag</a:t>
            </a: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dalend aantal </a:t>
            </a:r>
            <a:r>
              <a:rPr lang="nl-NL" sz="2800" dirty="0" smtClean="0"/>
              <a:t>vacatures op hbo- en wo-niveau met IP-profiel?</a:t>
            </a:r>
          </a:p>
          <a:p>
            <a:r>
              <a:rPr lang="nl-NL" sz="2800" dirty="0" smtClean="0"/>
              <a:t>‘professionalisering’ van informatieorganisaties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werving van andere specialismen: IT, marketing, 			bedrijfskunde, sociaal werk</a:t>
            </a:r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2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onderzoeksvraag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06579"/>
            <a:ext cx="8561540" cy="411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van vermoedens naar gegevens</a:t>
            </a: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chemeClr val="accent5"/>
                </a:solidFill>
              </a:rPr>
              <a:t>vermoeden</a:t>
            </a:r>
            <a:r>
              <a:rPr lang="nl-NL" sz="2800" dirty="0" smtClean="0"/>
              <a:t> – behoefte aan informatieprofessionals minder groot dan voorheen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5AA2AE"/>
                </a:solidFill>
              </a:rPr>
              <a:t>vrees</a:t>
            </a:r>
            <a:r>
              <a:rPr lang="nl-NL" sz="2800" dirty="0" smtClean="0"/>
              <a:t> – opleidingsprofiel sluit minder goed aan op behoeften van werkgevers dan voorheen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5AA2AE"/>
                </a:solidFill>
              </a:rPr>
              <a:t>onderzoek</a:t>
            </a:r>
            <a:r>
              <a:rPr lang="nl-NL" sz="2800" dirty="0" smtClean="0"/>
              <a:t> – laten we het potenti</a:t>
            </a:r>
            <a:r>
              <a:rPr lang="nl-NL" sz="2800" dirty="0" smtClean="0"/>
              <a:t>ële werkgevers vragen</a:t>
            </a:r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onderzoeksopzet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6407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d</a:t>
            </a:r>
            <a:r>
              <a:rPr lang="nl-NL" dirty="0" smtClean="0">
                <a:solidFill>
                  <a:srgbClr val="0000FF"/>
                </a:solidFill>
              </a:rPr>
              <a:t>rie fasen</a:t>
            </a:r>
          </a:p>
          <a:p>
            <a:pPr marL="0" indent="0">
              <a:buNone/>
            </a:pPr>
            <a:endParaRPr lang="nl-NL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verkennende interviews met deskundigen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online enqu</a:t>
            </a:r>
            <a:r>
              <a:rPr lang="nl-NL" dirty="0" smtClean="0"/>
              <a:t>ête (N=241, niet representatief)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2 focusgroepen Vlaanderen en Nederland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90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samenstelling respons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pic>
        <p:nvPicPr>
          <p:cNvPr id="4" name="Afbeelding 3" descr="180424_figRespo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95" y="1525059"/>
            <a:ext cx="7632137" cy="465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aansluiting op werkproces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pic>
        <p:nvPicPr>
          <p:cNvPr id="3" name="Afbeelding 2" descr="180424_figAansluit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297" y="1291357"/>
            <a:ext cx="5671294" cy="543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0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5AA2AE"/>
                </a:solidFill>
              </a:rPr>
              <a:t>competenties die worden gemist</a:t>
            </a:r>
            <a:endParaRPr lang="nl-NL" dirty="0">
              <a:solidFill>
                <a:srgbClr val="5AA2A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pic>
        <p:nvPicPr>
          <p:cNvPr id="4" name="Afbeelding 3" descr="180424_figCompetentiesGem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687" y="1417638"/>
            <a:ext cx="5364958" cy="527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9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undamentee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5820</TotalTime>
  <Words>483</Words>
  <Application>Microsoft Macintosh PowerPoint</Application>
  <PresentationFormat>Diavoorstelling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 Theme</vt:lpstr>
      <vt:lpstr>VVBAD-KNVI-behoeftenonderzoek in hoofdlijnen</vt:lpstr>
      <vt:lpstr>aanleiding</vt:lpstr>
      <vt:lpstr>de situatie</vt:lpstr>
      <vt:lpstr>de situatie</vt:lpstr>
      <vt:lpstr>onderzoeksvraag</vt:lpstr>
      <vt:lpstr>onderzoeksopzet</vt:lpstr>
      <vt:lpstr>samenstelling respons</vt:lpstr>
      <vt:lpstr>aansluiting op werkproces</vt:lpstr>
      <vt:lpstr>competenties die worden gemist</vt:lpstr>
      <vt:lpstr>focusgroepen</vt:lpstr>
      <vt:lpstr>focusgroepen</vt:lpstr>
      <vt:lpstr>benodigde type opleiding</vt:lpstr>
      <vt:lpstr>voorkeur type opleiding</vt:lpstr>
      <vt:lpstr>voorkeur type opleiding</vt:lpstr>
      <vt:lpstr>vervolgstappen</vt:lpstr>
      <vt:lpstr>vervolgstappen</vt:lpstr>
      <vt:lpstr>vervolgstappen</vt:lpstr>
      <vt:lpstr>credits</vt:lpstr>
      <vt:lpstr>dank!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Frank Huysmans</cp:lastModifiedBy>
  <cp:revision>214</cp:revision>
  <dcterms:created xsi:type="dcterms:W3CDTF">2010-04-12T23:12:02Z</dcterms:created>
  <dcterms:modified xsi:type="dcterms:W3CDTF">2018-04-24T10:50:30Z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