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9" r:id="rId6"/>
    <p:sldMasterId id="2147483664" r:id="rId7"/>
    <p:sldMasterId id="2147483669" r:id="rId8"/>
    <p:sldMasterId id="2147483681" r:id="rId9"/>
    <p:sldMasterId id="2147483693" r:id="rId10"/>
  </p:sldMasterIdLst>
  <p:notesMasterIdLst>
    <p:notesMasterId r:id="rId51"/>
  </p:notesMasterIdLst>
  <p:sldIdLst>
    <p:sldId id="266" r:id="rId11"/>
    <p:sldId id="269" r:id="rId12"/>
    <p:sldId id="264" r:id="rId13"/>
    <p:sldId id="270" r:id="rId14"/>
    <p:sldId id="271" r:id="rId15"/>
    <p:sldId id="272" r:id="rId16"/>
    <p:sldId id="305" r:id="rId17"/>
    <p:sldId id="274" r:id="rId18"/>
    <p:sldId id="275" r:id="rId19"/>
    <p:sldId id="276" r:id="rId20"/>
    <p:sldId id="278" r:id="rId21"/>
    <p:sldId id="277" r:id="rId22"/>
    <p:sldId id="279" r:id="rId23"/>
    <p:sldId id="282" r:id="rId24"/>
    <p:sldId id="284" r:id="rId25"/>
    <p:sldId id="280" r:id="rId26"/>
    <p:sldId id="285" r:id="rId27"/>
    <p:sldId id="283" r:id="rId28"/>
    <p:sldId id="281" r:id="rId29"/>
    <p:sldId id="315" r:id="rId30"/>
    <p:sldId id="294" r:id="rId31"/>
    <p:sldId id="306" r:id="rId32"/>
    <p:sldId id="307" r:id="rId33"/>
    <p:sldId id="308" r:id="rId34"/>
    <p:sldId id="286" r:id="rId35"/>
    <p:sldId id="309" r:id="rId36"/>
    <p:sldId id="310" r:id="rId37"/>
    <p:sldId id="311" r:id="rId38"/>
    <p:sldId id="312" r:id="rId39"/>
    <p:sldId id="313" r:id="rId40"/>
    <p:sldId id="314" r:id="rId41"/>
    <p:sldId id="287" r:id="rId42"/>
    <p:sldId id="295" r:id="rId43"/>
    <p:sldId id="297" r:id="rId44"/>
    <p:sldId id="296" r:id="rId45"/>
    <p:sldId id="298" r:id="rId46"/>
    <p:sldId id="289" r:id="rId47"/>
    <p:sldId id="299" r:id="rId48"/>
    <p:sldId id="300" r:id="rId49"/>
    <p:sldId id="302"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77"/>
    <a:srgbClr val="1D8DB0"/>
    <a:srgbClr val="B9CBC3"/>
    <a:srgbClr val="52B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341"/>
    <p:restoredTop sz="94652"/>
  </p:normalViewPr>
  <p:slideViewPr>
    <p:cSldViewPr snapToGrid="0" snapToObjects="1">
      <p:cViewPr varScale="1">
        <p:scale>
          <a:sx n="101" d="100"/>
          <a:sy n="101" d="100"/>
        </p:scale>
        <p:origin x="138" y="36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32101-FBD9-2341-8FC1-A2C5BFB77182}" type="datetimeFigureOut">
              <a:rPr lang="nl-NL" smtClean="0"/>
              <a:t>23-4-2018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E2983-8885-3341-8D67-D12EAE12B143}" type="slidenum">
              <a:rPr lang="nl-NL" smtClean="0"/>
              <a:t>‹#›</a:t>
            </a:fld>
            <a:endParaRPr lang="nl-NL"/>
          </a:p>
        </p:txBody>
      </p:sp>
    </p:spTree>
    <p:extLst>
      <p:ext uri="{BB962C8B-B14F-4D97-AF65-F5344CB8AC3E}">
        <p14:creationId xmlns:p14="http://schemas.microsoft.com/office/powerpoint/2010/main" val="192484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1</a:t>
            </a:fld>
            <a:endParaRPr lang="nl-NL"/>
          </a:p>
        </p:txBody>
      </p:sp>
    </p:spTree>
    <p:extLst>
      <p:ext uri="{BB962C8B-B14F-4D97-AF65-F5344CB8AC3E}">
        <p14:creationId xmlns:p14="http://schemas.microsoft.com/office/powerpoint/2010/main" val="150817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25</a:t>
            </a:fld>
            <a:endParaRPr lang="nl-NL"/>
          </a:p>
        </p:txBody>
      </p:sp>
    </p:spTree>
    <p:extLst>
      <p:ext uri="{BB962C8B-B14F-4D97-AF65-F5344CB8AC3E}">
        <p14:creationId xmlns:p14="http://schemas.microsoft.com/office/powerpoint/2010/main" val="2855158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26</a:t>
            </a:fld>
            <a:endParaRPr lang="nl-NL"/>
          </a:p>
        </p:txBody>
      </p:sp>
    </p:spTree>
    <p:extLst>
      <p:ext uri="{BB962C8B-B14F-4D97-AF65-F5344CB8AC3E}">
        <p14:creationId xmlns:p14="http://schemas.microsoft.com/office/powerpoint/2010/main" val="57886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27</a:t>
            </a:fld>
            <a:endParaRPr lang="nl-NL"/>
          </a:p>
        </p:txBody>
      </p:sp>
    </p:spTree>
    <p:extLst>
      <p:ext uri="{BB962C8B-B14F-4D97-AF65-F5344CB8AC3E}">
        <p14:creationId xmlns:p14="http://schemas.microsoft.com/office/powerpoint/2010/main" val="3913296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28</a:t>
            </a:fld>
            <a:endParaRPr lang="nl-NL"/>
          </a:p>
        </p:txBody>
      </p:sp>
    </p:spTree>
    <p:extLst>
      <p:ext uri="{BB962C8B-B14F-4D97-AF65-F5344CB8AC3E}">
        <p14:creationId xmlns:p14="http://schemas.microsoft.com/office/powerpoint/2010/main" val="1412756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29</a:t>
            </a:fld>
            <a:endParaRPr lang="nl-NL"/>
          </a:p>
        </p:txBody>
      </p:sp>
    </p:spTree>
    <p:extLst>
      <p:ext uri="{BB962C8B-B14F-4D97-AF65-F5344CB8AC3E}">
        <p14:creationId xmlns:p14="http://schemas.microsoft.com/office/powerpoint/2010/main" val="1505742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30</a:t>
            </a:fld>
            <a:endParaRPr lang="nl-NL"/>
          </a:p>
        </p:txBody>
      </p:sp>
    </p:spTree>
    <p:extLst>
      <p:ext uri="{BB962C8B-B14F-4D97-AF65-F5344CB8AC3E}">
        <p14:creationId xmlns:p14="http://schemas.microsoft.com/office/powerpoint/2010/main" val="3077953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31</a:t>
            </a:fld>
            <a:endParaRPr lang="nl-NL"/>
          </a:p>
        </p:txBody>
      </p:sp>
    </p:spTree>
    <p:extLst>
      <p:ext uri="{BB962C8B-B14F-4D97-AF65-F5344CB8AC3E}">
        <p14:creationId xmlns:p14="http://schemas.microsoft.com/office/powerpoint/2010/main" val="2041675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32</a:t>
            </a:fld>
            <a:endParaRPr lang="nl-NL"/>
          </a:p>
        </p:txBody>
      </p:sp>
    </p:spTree>
    <p:extLst>
      <p:ext uri="{BB962C8B-B14F-4D97-AF65-F5344CB8AC3E}">
        <p14:creationId xmlns:p14="http://schemas.microsoft.com/office/powerpoint/2010/main" val="296189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solidFill>
                  <a:prstClr val="black"/>
                </a:solidFill>
              </a:rPr>
              <a:pPr/>
              <a:t>34</a:t>
            </a:fld>
            <a:endParaRPr lang="nl-NL">
              <a:solidFill>
                <a:prstClr val="black"/>
              </a:solidFill>
            </a:endParaRPr>
          </a:p>
        </p:txBody>
      </p:sp>
    </p:spTree>
    <p:extLst>
      <p:ext uri="{BB962C8B-B14F-4D97-AF65-F5344CB8AC3E}">
        <p14:creationId xmlns:p14="http://schemas.microsoft.com/office/powerpoint/2010/main" val="1984227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37</a:t>
            </a:fld>
            <a:endParaRPr lang="nl-NL"/>
          </a:p>
        </p:txBody>
      </p:sp>
    </p:spTree>
    <p:extLst>
      <p:ext uri="{BB962C8B-B14F-4D97-AF65-F5344CB8AC3E}">
        <p14:creationId xmlns:p14="http://schemas.microsoft.com/office/powerpoint/2010/main" val="325131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a:t>
            </a:fld>
            <a:endParaRPr lang="nl-NL"/>
          </a:p>
        </p:txBody>
      </p:sp>
    </p:spTree>
    <p:extLst>
      <p:ext uri="{BB962C8B-B14F-4D97-AF65-F5344CB8AC3E}">
        <p14:creationId xmlns:p14="http://schemas.microsoft.com/office/powerpoint/2010/main" val="96686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38</a:t>
            </a:fld>
            <a:endParaRPr lang="nl-NL"/>
          </a:p>
        </p:txBody>
      </p:sp>
    </p:spTree>
    <p:extLst>
      <p:ext uri="{BB962C8B-B14F-4D97-AF65-F5344CB8AC3E}">
        <p14:creationId xmlns:p14="http://schemas.microsoft.com/office/powerpoint/2010/main" val="343077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40</a:t>
            </a:fld>
            <a:endParaRPr lang="nl-NL"/>
          </a:p>
        </p:txBody>
      </p:sp>
    </p:spTree>
    <p:extLst>
      <p:ext uri="{BB962C8B-B14F-4D97-AF65-F5344CB8AC3E}">
        <p14:creationId xmlns:p14="http://schemas.microsoft.com/office/powerpoint/2010/main" val="47527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3</a:t>
            </a:fld>
            <a:endParaRPr lang="nl-NL"/>
          </a:p>
        </p:txBody>
      </p:sp>
    </p:spTree>
    <p:extLst>
      <p:ext uri="{BB962C8B-B14F-4D97-AF65-F5344CB8AC3E}">
        <p14:creationId xmlns:p14="http://schemas.microsoft.com/office/powerpoint/2010/main" val="1666579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solidFill>
                  <a:prstClr val="black"/>
                </a:solidFill>
              </a:rPr>
              <a:pPr/>
              <a:t>4</a:t>
            </a:fld>
            <a:endParaRPr lang="nl-NL">
              <a:solidFill>
                <a:prstClr val="black"/>
              </a:solidFill>
            </a:endParaRPr>
          </a:p>
        </p:txBody>
      </p:sp>
    </p:spTree>
    <p:extLst>
      <p:ext uri="{BB962C8B-B14F-4D97-AF65-F5344CB8AC3E}">
        <p14:creationId xmlns:p14="http://schemas.microsoft.com/office/powerpoint/2010/main" val="383039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8</a:t>
            </a:fld>
            <a:endParaRPr lang="nl-NL"/>
          </a:p>
        </p:txBody>
      </p:sp>
    </p:spTree>
    <p:extLst>
      <p:ext uri="{BB962C8B-B14F-4D97-AF65-F5344CB8AC3E}">
        <p14:creationId xmlns:p14="http://schemas.microsoft.com/office/powerpoint/2010/main" val="158972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21</a:t>
            </a:fld>
            <a:endParaRPr lang="nl-NL"/>
          </a:p>
        </p:txBody>
      </p:sp>
    </p:spTree>
    <p:extLst>
      <p:ext uri="{BB962C8B-B14F-4D97-AF65-F5344CB8AC3E}">
        <p14:creationId xmlns:p14="http://schemas.microsoft.com/office/powerpoint/2010/main" val="74084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22</a:t>
            </a:fld>
            <a:endParaRPr lang="nl-NL"/>
          </a:p>
        </p:txBody>
      </p:sp>
    </p:spTree>
    <p:extLst>
      <p:ext uri="{BB962C8B-B14F-4D97-AF65-F5344CB8AC3E}">
        <p14:creationId xmlns:p14="http://schemas.microsoft.com/office/powerpoint/2010/main" val="64331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23</a:t>
            </a:fld>
            <a:endParaRPr lang="nl-NL"/>
          </a:p>
        </p:txBody>
      </p:sp>
    </p:spTree>
    <p:extLst>
      <p:ext uri="{BB962C8B-B14F-4D97-AF65-F5344CB8AC3E}">
        <p14:creationId xmlns:p14="http://schemas.microsoft.com/office/powerpoint/2010/main" val="392545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24</a:t>
            </a:fld>
            <a:endParaRPr lang="nl-NL"/>
          </a:p>
        </p:txBody>
      </p:sp>
    </p:spTree>
    <p:extLst>
      <p:ext uri="{BB962C8B-B14F-4D97-AF65-F5344CB8AC3E}">
        <p14:creationId xmlns:p14="http://schemas.microsoft.com/office/powerpoint/2010/main" val="3317619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6" name="Rechthoek 15"/>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1967696"/>
            <a:ext cx="12193200" cy="4890305"/>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3" name="Titel 1"/>
          <p:cNvSpPr>
            <a:spLocks noGrp="1"/>
          </p:cNvSpPr>
          <p:nvPr>
            <p:ph type="ctrTitle"/>
          </p:nvPr>
        </p:nvSpPr>
        <p:spPr>
          <a:xfrm>
            <a:off x="576001" y="2423848"/>
            <a:ext cx="11030400" cy="2386800"/>
          </a:xfrm>
        </p:spPr>
        <p:txBody>
          <a:bodyPr anchor="b" anchorCtr="0"/>
          <a:lstStyle>
            <a:lvl1pPr algn="l">
              <a:defRPr sz="6000" baseline="0">
                <a:solidFill>
                  <a:schemeClr val="bg1"/>
                </a:solidFill>
              </a:defRPr>
            </a:lvl1pPr>
          </a:lstStyle>
          <a:p>
            <a:r>
              <a:rPr lang="nl-NL" dirty="0" smtClean="0"/>
              <a:t>Titelstijl van model bewerken</a:t>
            </a:r>
            <a:endParaRPr lang="nl-NL" dirty="0"/>
          </a:p>
        </p:txBody>
      </p:sp>
      <p:sp>
        <p:nvSpPr>
          <p:cNvPr id="14" name="Ondertitel 2"/>
          <p:cNvSpPr>
            <a:spLocks noGrp="1"/>
          </p:cNvSpPr>
          <p:nvPr>
            <p:ph type="subTitle" idx="1"/>
          </p:nvPr>
        </p:nvSpPr>
        <p:spPr>
          <a:xfrm>
            <a:off x="575999" y="4938330"/>
            <a:ext cx="11041200" cy="1369868"/>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NL" dirty="0"/>
          </a:p>
        </p:txBody>
      </p:sp>
      <p:pic>
        <p:nvPicPr>
          <p:cNvPr id="11" name="Afbeelding 10"/>
          <p:cNvPicPr>
            <a:picLocks noChangeAspect="1"/>
          </p:cNvPicPr>
          <p:nvPr userDrawn="1"/>
        </p:nvPicPr>
        <p:blipFill rotWithShape="1">
          <a:blip r:embed="rId2">
            <a:extLst>
              <a:ext uri="{28A0092B-C50C-407E-A947-70E740481C1C}">
                <a14:useLocalDpi xmlns:a14="http://schemas.microsoft.com/office/drawing/2010/main" val="0"/>
              </a:ext>
            </a:extLst>
          </a:blip>
          <a:srcRect l="138" t="37985" r="381" b="8605"/>
          <a:stretch/>
        </p:blipFill>
        <p:spPr>
          <a:xfrm>
            <a:off x="0" y="647998"/>
            <a:ext cx="12192000" cy="1440000"/>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999" y="360000"/>
            <a:ext cx="3704624" cy="720000"/>
          </a:xfrm>
          <a:prstGeom prst="rect">
            <a:avLst/>
          </a:prstGeom>
        </p:spPr>
      </p:pic>
    </p:spTree>
    <p:extLst>
      <p:ext uri="{BB962C8B-B14F-4D97-AF65-F5344CB8AC3E}">
        <p14:creationId xmlns:p14="http://schemas.microsoft.com/office/powerpoint/2010/main" val="1761078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Titelstijl van model bewerken</a:t>
            </a:r>
            <a:endParaRPr lang="nl-NL" dirty="0"/>
          </a:p>
        </p:txBody>
      </p:sp>
      <p:sp>
        <p:nvSpPr>
          <p:cNvPr id="3" name="Tijdelijke aanduiding voor inhoud 2"/>
          <p:cNvSpPr>
            <a:spLocks noGrp="1"/>
          </p:cNvSpPr>
          <p:nvPr>
            <p:ph idx="1"/>
          </p:nvPr>
        </p:nvSpPr>
        <p:spPr/>
        <p:txBody>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voettekst 4"/>
          <p:cNvSpPr>
            <a:spLocks noGrp="1"/>
          </p:cNvSpPr>
          <p:nvPr>
            <p:ph type="ftr" sz="quarter" idx="11"/>
          </p:nvPr>
        </p:nvSpPr>
        <p:spPr/>
        <p:txBody>
          <a:bodyPr/>
          <a:lstStyle/>
          <a:p>
            <a:endParaRPr lang="nl-NL" dirty="0">
              <a:solidFill>
                <a:prstClr val="white"/>
              </a:solidFill>
            </a:endParaRPr>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solidFill>
                  <a:prstClr val="white"/>
                </a:solidFill>
              </a:rPr>
              <a:pPr/>
              <a:t>‹#›</a:t>
            </a:fld>
            <a:endParaRPr lang="nl-NL" dirty="0">
              <a:solidFill>
                <a:prstClr val="white"/>
              </a:solidFill>
            </a:endParaRPr>
          </a:p>
        </p:txBody>
      </p:sp>
    </p:spTree>
    <p:extLst>
      <p:ext uri="{BB962C8B-B14F-4D97-AF65-F5344CB8AC3E}">
        <p14:creationId xmlns:p14="http://schemas.microsoft.com/office/powerpoint/2010/main" val="2885406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Rechthoek 6"/>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p:cNvSpPr>
            <a:spLocks noGrp="1"/>
          </p:cNvSpPr>
          <p:nvPr>
            <p:ph type="title" hasCustomPrompt="1"/>
          </p:nvPr>
        </p:nvSpPr>
        <p:spPr>
          <a:xfrm>
            <a:off x="576000" y="2613144"/>
            <a:ext cx="11041200" cy="1325563"/>
          </a:xfrm>
        </p:spPr>
        <p:txBody>
          <a:bodyPr>
            <a:noAutofit/>
          </a:bodyPr>
          <a:lstStyle>
            <a:lvl1pPr algn="ctr">
              <a:defRPr sz="8000" baseline="0">
                <a:solidFill>
                  <a:srgbClr val="1D8DB0"/>
                </a:solidFill>
              </a:defRPr>
            </a:lvl1pPr>
          </a:lstStyle>
          <a:p>
            <a:r>
              <a:rPr lang="nl-NL" dirty="0" smtClean="0"/>
              <a:t>THANK YOU</a:t>
            </a:r>
            <a:endParaRPr lang="nl-NL" dirty="0"/>
          </a:p>
        </p:txBody>
      </p:sp>
      <p:sp>
        <p:nvSpPr>
          <p:cNvPr id="5" name="Tijdelijke aanduiding voor voettekst 4"/>
          <p:cNvSpPr>
            <a:spLocks noGrp="1"/>
          </p:cNvSpPr>
          <p:nvPr>
            <p:ph type="ftr" sz="quarter" idx="11"/>
          </p:nvPr>
        </p:nvSpPr>
        <p:spPr/>
        <p:txBody>
          <a:bodyPr/>
          <a:lstStyle/>
          <a:p>
            <a:endParaRPr lang="nl-NL" dirty="0">
              <a:solidFill>
                <a:prstClr val="white"/>
              </a:solidFill>
            </a:endParaRPr>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solidFill>
                  <a:prstClr val="white"/>
                </a:solidFill>
              </a:rPr>
              <a:pPr/>
              <a:t>‹#›</a:t>
            </a:fld>
            <a:endParaRPr lang="nl-NL">
              <a:solidFill>
                <a:prstClr val="white"/>
              </a:solidFill>
            </a:endParaRPr>
          </a:p>
        </p:txBody>
      </p:sp>
    </p:spTree>
    <p:extLst>
      <p:ext uri="{BB962C8B-B14F-4D97-AF65-F5344CB8AC3E}">
        <p14:creationId xmlns:p14="http://schemas.microsoft.com/office/powerpoint/2010/main" val="1717722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6" name="Rechthoek 5"/>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2" name="Titel 1"/>
          <p:cNvSpPr>
            <a:spLocks noGrp="1"/>
          </p:cNvSpPr>
          <p:nvPr>
            <p:ph type="ctrTitle"/>
          </p:nvPr>
        </p:nvSpPr>
        <p:spPr>
          <a:xfrm>
            <a:off x="575999" y="1068972"/>
            <a:ext cx="11041200" cy="2386800"/>
          </a:xfrm>
        </p:spPr>
        <p:txBody>
          <a:bodyPr anchor="b"/>
          <a:lstStyle>
            <a:lvl1pPr algn="l">
              <a:defRPr sz="6000" baseline="0">
                <a:solidFill>
                  <a:srgbClr val="1D8DB0"/>
                </a:solidFill>
              </a:defRPr>
            </a:lvl1pPr>
          </a:lstStyle>
          <a:p>
            <a:r>
              <a:rPr lang="nl-NL" dirty="0" smtClean="0"/>
              <a:t>Titelstijl van model bewerken</a:t>
            </a:r>
            <a:endParaRPr lang="nl-NL" dirty="0"/>
          </a:p>
        </p:txBody>
      </p:sp>
      <p:sp>
        <p:nvSpPr>
          <p:cNvPr id="23" name="Ondertitel 2"/>
          <p:cNvSpPr>
            <a:spLocks noGrp="1"/>
          </p:cNvSpPr>
          <p:nvPr>
            <p:ph type="subTitle" idx="1"/>
          </p:nvPr>
        </p:nvSpPr>
        <p:spPr>
          <a:xfrm>
            <a:off x="576001" y="3572521"/>
            <a:ext cx="11041200" cy="988941"/>
          </a:xfrm>
        </p:spPr>
        <p:txBody>
          <a:bodyPr/>
          <a:lstStyle>
            <a:lvl1pPr marL="0" indent="0" algn="l">
              <a:buNone/>
              <a:defRPr sz="2400" baseline="0">
                <a:solidFill>
                  <a:srgbClr val="005E7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NL" dirty="0"/>
          </a:p>
        </p:txBody>
      </p:sp>
      <p:sp>
        <p:nvSpPr>
          <p:cNvPr id="3" name="Tijdelijke aanduiding voor voettekst 2"/>
          <p:cNvSpPr>
            <a:spLocks noGrp="1"/>
          </p:cNvSpPr>
          <p:nvPr>
            <p:ph type="ftr" sz="quarter" idx="11"/>
          </p:nvPr>
        </p:nvSpPr>
        <p:spPr/>
        <p:txBody>
          <a:bodyPr/>
          <a:lstStyle/>
          <a:p>
            <a:endParaRPr lang="nl-NL" dirty="0">
              <a:solidFill>
                <a:prstClr val="white"/>
              </a:solidFill>
            </a:endParaRPr>
          </a:p>
        </p:txBody>
      </p:sp>
      <p:sp>
        <p:nvSpPr>
          <p:cNvPr id="4" name="Tijdelijke aanduiding voor dianummer 3"/>
          <p:cNvSpPr>
            <a:spLocks noGrp="1"/>
          </p:cNvSpPr>
          <p:nvPr>
            <p:ph type="sldNum" sz="quarter" idx="12"/>
          </p:nvPr>
        </p:nvSpPr>
        <p:spPr/>
        <p:txBody>
          <a:bodyPr/>
          <a:lstStyle/>
          <a:p>
            <a:fld id="{85114D95-D6A6-084A-9D9C-617B45E258AD}" type="slidenum">
              <a:rPr lang="nl-NL" smtClean="0">
                <a:solidFill>
                  <a:prstClr val="white"/>
                </a:solidFill>
              </a:rPr>
              <a:pPr/>
              <a:t>‹#›</a:t>
            </a:fld>
            <a:endParaRPr lang="nl-NL" dirty="0">
              <a:solidFill>
                <a:prstClr val="white"/>
              </a:solidFill>
            </a:endParaRPr>
          </a:p>
        </p:txBody>
      </p:sp>
    </p:spTree>
    <p:extLst>
      <p:ext uri="{BB962C8B-B14F-4D97-AF65-F5344CB8AC3E}">
        <p14:creationId xmlns:p14="http://schemas.microsoft.com/office/powerpoint/2010/main" val="2991054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l-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777083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643010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30664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915757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8" name="Footer Placeholder 7"/>
          <p:cNvSpPr>
            <a:spLocks noGrp="1"/>
          </p:cNvSpPr>
          <p:nvPr>
            <p:ph type="ftr" sz="quarter" idx="11"/>
          </p:nvPr>
        </p:nvSpPr>
        <p:spPr/>
        <p:txBody>
          <a:bodyPr/>
          <a:lstStyle/>
          <a:p>
            <a:endParaRPr lang="nl-BE">
              <a:solidFill>
                <a:prstClr val="black">
                  <a:tint val="75000"/>
                </a:prstClr>
              </a:solidFill>
            </a:endParaRPr>
          </a:p>
        </p:txBody>
      </p:sp>
      <p:sp>
        <p:nvSpPr>
          <p:cNvPr id="9" name="Slide Number Placeholder 8"/>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21465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4" name="Footer Placeholder 3"/>
          <p:cNvSpPr>
            <a:spLocks noGrp="1"/>
          </p:cNvSpPr>
          <p:nvPr>
            <p:ph type="ftr" sz="quarter" idx="11"/>
          </p:nvPr>
        </p:nvSpPr>
        <p:spPr/>
        <p:txBody>
          <a:bodyPr/>
          <a:lstStyle/>
          <a:p>
            <a:endParaRPr lang="nl-BE">
              <a:solidFill>
                <a:prstClr val="black">
                  <a:tint val="75000"/>
                </a:prstClr>
              </a:solidFill>
            </a:endParaRPr>
          </a:p>
        </p:txBody>
      </p:sp>
      <p:sp>
        <p:nvSpPr>
          <p:cNvPr id="5" name="Slide Number Placeholder 4"/>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605201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3" name="Footer Placeholder 2"/>
          <p:cNvSpPr>
            <a:spLocks noGrp="1"/>
          </p:cNvSpPr>
          <p:nvPr>
            <p:ph type="ftr" sz="quarter" idx="11"/>
          </p:nvPr>
        </p:nvSpPr>
        <p:spPr/>
        <p:txBody>
          <a:bodyPr/>
          <a:lstStyle/>
          <a:p>
            <a:endParaRPr lang="nl-BE">
              <a:solidFill>
                <a:prstClr val="black">
                  <a:tint val="75000"/>
                </a:prstClr>
              </a:solidFill>
            </a:endParaRPr>
          </a:p>
        </p:txBody>
      </p:sp>
      <p:sp>
        <p:nvSpPr>
          <p:cNvPr id="4" name="Slide Number Placeholder 3"/>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76742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Titelstijl van model bewerken</a:t>
            </a:r>
            <a:endParaRPr lang="nl-NL" dirty="0"/>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a:t>
            </a:fld>
            <a:endParaRPr lang="nl-NL" dirty="0"/>
          </a:p>
        </p:txBody>
      </p:sp>
    </p:spTree>
    <p:extLst>
      <p:ext uri="{BB962C8B-B14F-4D97-AF65-F5344CB8AC3E}">
        <p14:creationId xmlns:p14="http://schemas.microsoft.com/office/powerpoint/2010/main" val="1828810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280219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6" name="Footer Placeholder 5"/>
          <p:cNvSpPr>
            <a:spLocks noGrp="1"/>
          </p:cNvSpPr>
          <p:nvPr>
            <p:ph type="ftr" sz="quarter" idx="11"/>
          </p:nvPr>
        </p:nvSpPr>
        <p:spPr/>
        <p:txBody>
          <a:bodyPr/>
          <a:lstStyle/>
          <a:p>
            <a:endParaRPr lang="nl-BE">
              <a:solidFill>
                <a:prstClr val="black">
                  <a:tint val="75000"/>
                </a:prstClr>
              </a:solidFill>
            </a:endParaRPr>
          </a:p>
        </p:txBody>
      </p:sp>
      <p:sp>
        <p:nvSpPr>
          <p:cNvPr id="7" name="Slide Number Placeholder 6"/>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045749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0409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5" name="Footer Placeholder 4"/>
          <p:cNvSpPr>
            <a:spLocks noGrp="1"/>
          </p:cNvSpPr>
          <p:nvPr>
            <p:ph type="ftr" sz="quarter" idx="11"/>
          </p:nvPr>
        </p:nvSpPr>
        <p:spPr/>
        <p:txBody>
          <a:bodyPr/>
          <a:lstStyle/>
          <a:p>
            <a:endParaRPr lang="nl-BE">
              <a:solidFill>
                <a:prstClr val="black">
                  <a:tint val="75000"/>
                </a:prstClr>
              </a:solidFill>
            </a:endParaRPr>
          </a:p>
        </p:txBody>
      </p:sp>
      <p:sp>
        <p:nvSpPr>
          <p:cNvPr id="6" name="Slide Number Placeholder 5"/>
          <p:cNvSpPr>
            <a:spLocks noGrp="1"/>
          </p:cNvSpPr>
          <p:nvPr>
            <p:ph type="sldNum" sz="quarter" idx="12"/>
          </p:nvPr>
        </p:nvSpPr>
        <p:spPr/>
        <p:txBody>
          <a:body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228838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566791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052383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434027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874994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122797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0358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Rechthoek 6"/>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hasCustomPrompt="1"/>
          </p:nvPr>
        </p:nvSpPr>
        <p:spPr>
          <a:xfrm>
            <a:off x="576000" y="2613144"/>
            <a:ext cx="11041200" cy="1325563"/>
          </a:xfrm>
        </p:spPr>
        <p:txBody>
          <a:bodyPr>
            <a:noAutofit/>
          </a:bodyPr>
          <a:lstStyle>
            <a:lvl1pPr algn="ctr">
              <a:defRPr sz="8000" baseline="0">
                <a:solidFill>
                  <a:srgbClr val="1D8DB0"/>
                </a:solidFill>
              </a:defRPr>
            </a:lvl1pPr>
          </a:lstStyle>
          <a:p>
            <a:r>
              <a:rPr lang="nl-NL" dirty="0" smtClean="0"/>
              <a:t>DANK U</a:t>
            </a:r>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a:t>
            </a:fld>
            <a:endParaRPr lang="nl-NL"/>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801517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649228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986134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554184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3369452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6" name="Rechthoek 15"/>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Rechthoek 7"/>
          <p:cNvSpPr/>
          <p:nvPr userDrawn="1"/>
        </p:nvSpPr>
        <p:spPr>
          <a:xfrm>
            <a:off x="0" y="1967698"/>
            <a:ext cx="12193200" cy="4890305"/>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3" name="Titel 1"/>
          <p:cNvSpPr>
            <a:spLocks noGrp="1"/>
          </p:cNvSpPr>
          <p:nvPr>
            <p:ph type="ctrTitle"/>
          </p:nvPr>
        </p:nvSpPr>
        <p:spPr>
          <a:xfrm>
            <a:off x="576001" y="2423848"/>
            <a:ext cx="11030400" cy="2386800"/>
          </a:xfrm>
        </p:spPr>
        <p:txBody>
          <a:bodyPr anchor="b" anchorCtr="0"/>
          <a:lstStyle>
            <a:lvl1pPr algn="l">
              <a:defRPr sz="6000" baseline="0">
                <a:solidFill>
                  <a:schemeClr val="bg1"/>
                </a:solidFill>
              </a:defRPr>
            </a:lvl1pPr>
          </a:lstStyle>
          <a:p>
            <a:r>
              <a:rPr lang="nl-NL" dirty="0" smtClean="0"/>
              <a:t>Titelstijl van model bewerken</a:t>
            </a:r>
            <a:endParaRPr lang="nl-NL" dirty="0"/>
          </a:p>
        </p:txBody>
      </p:sp>
      <p:sp>
        <p:nvSpPr>
          <p:cNvPr id="14" name="Ondertitel 2"/>
          <p:cNvSpPr>
            <a:spLocks noGrp="1"/>
          </p:cNvSpPr>
          <p:nvPr>
            <p:ph type="subTitle" idx="1"/>
          </p:nvPr>
        </p:nvSpPr>
        <p:spPr>
          <a:xfrm>
            <a:off x="575999" y="4938330"/>
            <a:ext cx="11041200" cy="1369868"/>
          </a:xfrm>
        </p:spPr>
        <p:txBody>
          <a:bodyPr/>
          <a:lstStyle>
            <a:lvl1pPr marL="0" indent="0" algn="l">
              <a:buNone/>
              <a:defRPr sz="24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smtClean="0"/>
              <a:t>Klik om de ondertitelstijl van het model te bewerken</a:t>
            </a:r>
            <a:endParaRPr lang="nl-NL" dirty="0"/>
          </a:p>
        </p:txBody>
      </p:sp>
      <p:pic>
        <p:nvPicPr>
          <p:cNvPr id="11" name="Afbeelding 10"/>
          <p:cNvPicPr>
            <a:picLocks noChangeAspect="1"/>
          </p:cNvPicPr>
          <p:nvPr userDrawn="1"/>
        </p:nvPicPr>
        <p:blipFill rotWithShape="1">
          <a:blip r:embed="rId2">
            <a:extLst>
              <a:ext uri="{28A0092B-C50C-407E-A947-70E740481C1C}">
                <a14:useLocalDpi xmlns:a14="http://schemas.microsoft.com/office/drawing/2010/main" val="0"/>
              </a:ext>
            </a:extLst>
          </a:blip>
          <a:srcRect l="138" t="37985" r="381" b="8605"/>
          <a:stretch/>
        </p:blipFill>
        <p:spPr>
          <a:xfrm>
            <a:off x="0" y="647998"/>
            <a:ext cx="12192000" cy="1440000"/>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999" y="360000"/>
            <a:ext cx="3704624" cy="720000"/>
          </a:xfrm>
          <a:prstGeom prst="rect">
            <a:avLst/>
          </a:prstGeom>
        </p:spPr>
      </p:pic>
    </p:spTree>
    <p:extLst>
      <p:ext uri="{BB962C8B-B14F-4D97-AF65-F5344CB8AC3E}">
        <p14:creationId xmlns:p14="http://schemas.microsoft.com/office/powerpoint/2010/main" val="1235660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Titelstijl van model bewerken</a:t>
            </a:r>
            <a:endParaRPr lang="nl-NL" dirty="0"/>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voettekst 4"/>
          <p:cNvSpPr>
            <a:spLocks noGrp="1"/>
          </p:cNvSpPr>
          <p:nvPr>
            <p:ph type="ftr" sz="quarter" idx="11"/>
          </p:nvPr>
        </p:nvSpPr>
        <p:spPr/>
        <p:txBody>
          <a:bodyPr/>
          <a:lstStyle/>
          <a:p>
            <a:endParaRPr lang="nl-NL" dirty="0">
              <a:solidFill>
                <a:prstClr val="white"/>
              </a:solidFill>
            </a:endParaRPr>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solidFill>
                  <a:prstClr val="white"/>
                </a:solidFill>
              </a:rPr>
              <a:pPr/>
              <a:t>‹#›</a:t>
            </a:fld>
            <a:endParaRPr lang="nl-NL" dirty="0">
              <a:solidFill>
                <a:prstClr val="white"/>
              </a:solidFill>
            </a:endParaRPr>
          </a:p>
        </p:txBody>
      </p:sp>
    </p:spTree>
    <p:extLst>
      <p:ext uri="{BB962C8B-B14F-4D97-AF65-F5344CB8AC3E}">
        <p14:creationId xmlns:p14="http://schemas.microsoft.com/office/powerpoint/2010/main" val="4094623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Rechthoek 6"/>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p:cNvSpPr>
            <a:spLocks noGrp="1"/>
          </p:cNvSpPr>
          <p:nvPr>
            <p:ph type="title" hasCustomPrompt="1"/>
          </p:nvPr>
        </p:nvSpPr>
        <p:spPr>
          <a:xfrm>
            <a:off x="576000" y="2613146"/>
            <a:ext cx="11041200" cy="1325563"/>
          </a:xfrm>
        </p:spPr>
        <p:txBody>
          <a:bodyPr>
            <a:noAutofit/>
          </a:bodyPr>
          <a:lstStyle>
            <a:lvl1pPr algn="ctr">
              <a:defRPr sz="8000" baseline="0">
                <a:solidFill>
                  <a:srgbClr val="1D8DB0"/>
                </a:solidFill>
              </a:defRPr>
            </a:lvl1pPr>
          </a:lstStyle>
          <a:p>
            <a:r>
              <a:rPr lang="nl-NL" dirty="0" smtClean="0"/>
              <a:t>DANK U</a:t>
            </a:r>
            <a:endParaRPr lang="nl-NL" dirty="0"/>
          </a:p>
        </p:txBody>
      </p:sp>
      <p:sp>
        <p:nvSpPr>
          <p:cNvPr id="5" name="Tijdelijke aanduiding voor voettekst 4"/>
          <p:cNvSpPr>
            <a:spLocks noGrp="1"/>
          </p:cNvSpPr>
          <p:nvPr>
            <p:ph type="ftr" sz="quarter" idx="11"/>
          </p:nvPr>
        </p:nvSpPr>
        <p:spPr/>
        <p:txBody>
          <a:bodyPr/>
          <a:lstStyle/>
          <a:p>
            <a:endParaRPr lang="nl-NL" dirty="0">
              <a:solidFill>
                <a:prstClr val="white"/>
              </a:solidFill>
            </a:endParaRPr>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solidFill>
                  <a:prstClr val="white"/>
                </a:solidFill>
              </a:rPr>
              <a:pPr/>
              <a:t>‹#›</a:t>
            </a:fld>
            <a:endParaRPr lang="nl-NL">
              <a:solidFill>
                <a:prstClr val="white"/>
              </a:solidFill>
            </a:endParaRPr>
          </a:p>
        </p:txBody>
      </p:sp>
    </p:spTree>
    <p:extLst>
      <p:ext uri="{BB962C8B-B14F-4D97-AF65-F5344CB8AC3E}">
        <p14:creationId xmlns:p14="http://schemas.microsoft.com/office/powerpoint/2010/main" val="549505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6" name="Rechthoek 5"/>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2" name="Titel 1"/>
          <p:cNvSpPr>
            <a:spLocks noGrp="1"/>
          </p:cNvSpPr>
          <p:nvPr>
            <p:ph type="ctrTitle"/>
          </p:nvPr>
        </p:nvSpPr>
        <p:spPr>
          <a:xfrm>
            <a:off x="575999" y="1068972"/>
            <a:ext cx="11041200" cy="2386800"/>
          </a:xfrm>
        </p:spPr>
        <p:txBody>
          <a:bodyPr anchor="b"/>
          <a:lstStyle>
            <a:lvl1pPr algn="l">
              <a:defRPr sz="6000" baseline="0">
                <a:solidFill>
                  <a:srgbClr val="1D8DB0"/>
                </a:solidFill>
              </a:defRPr>
            </a:lvl1pPr>
          </a:lstStyle>
          <a:p>
            <a:r>
              <a:rPr lang="nl-NL" dirty="0" smtClean="0"/>
              <a:t>Titelstijl van model bewerken</a:t>
            </a:r>
            <a:endParaRPr lang="nl-NL" dirty="0"/>
          </a:p>
        </p:txBody>
      </p:sp>
      <p:sp>
        <p:nvSpPr>
          <p:cNvPr id="23" name="Ondertitel 2"/>
          <p:cNvSpPr>
            <a:spLocks noGrp="1"/>
          </p:cNvSpPr>
          <p:nvPr>
            <p:ph type="subTitle" idx="1"/>
          </p:nvPr>
        </p:nvSpPr>
        <p:spPr>
          <a:xfrm>
            <a:off x="576001" y="3572521"/>
            <a:ext cx="11041200" cy="988941"/>
          </a:xfrm>
        </p:spPr>
        <p:txBody>
          <a:bodyPr/>
          <a:lstStyle>
            <a:lvl1pPr marL="0" indent="0" algn="l">
              <a:buNone/>
              <a:defRPr sz="2400" baseline="0">
                <a:solidFill>
                  <a:srgbClr val="005E77"/>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smtClean="0"/>
              <a:t>Klik om de ondertitelstijl van het model te bewerken</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9201" y="6358188"/>
            <a:ext cx="1852313" cy="360000"/>
          </a:xfrm>
          <a:prstGeom prst="rect">
            <a:avLst/>
          </a:prstGeom>
        </p:spPr>
      </p:pic>
      <p:sp>
        <p:nvSpPr>
          <p:cNvPr id="3" name="Tijdelijke aanduiding voor voettekst 2"/>
          <p:cNvSpPr>
            <a:spLocks noGrp="1"/>
          </p:cNvSpPr>
          <p:nvPr>
            <p:ph type="ftr" sz="quarter" idx="11"/>
          </p:nvPr>
        </p:nvSpPr>
        <p:spPr/>
        <p:txBody>
          <a:bodyPr/>
          <a:lstStyle/>
          <a:p>
            <a:endParaRPr lang="nl-NL" dirty="0">
              <a:solidFill>
                <a:prstClr val="white"/>
              </a:solidFill>
            </a:endParaRPr>
          </a:p>
        </p:txBody>
      </p:sp>
      <p:sp>
        <p:nvSpPr>
          <p:cNvPr id="4" name="Tijdelijke aanduiding voor dianummer 3"/>
          <p:cNvSpPr>
            <a:spLocks noGrp="1"/>
          </p:cNvSpPr>
          <p:nvPr>
            <p:ph type="sldNum" sz="quarter" idx="12"/>
          </p:nvPr>
        </p:nvSpPr>
        <p:spPr/>
        <p:txBody>
          <a:bodyPr/>
          <a:lstStyle/>
          <a:p>
            <a:fld id="{85114D95-D6A6-084A-9D9C-617B45E258AD}" type="slidenum">
              <a:rPr lang="nl-NL" smtClean="0">
                <a:solidFill>
                  <a:prstClr val="white"/>
                </a:solidFill>
              </a:rPr>
              <a:pPr/>
              <a:t>‹#›</a:t>
            </a:fld>
            <a:endParaRPr lang="nl-NL" dirty="0">
              <a:solidFill>
                <a:prstClr val="white"/>
              </a:solidFill>
            </a:endParaRPr>
          </a:p>
        </p:txBody>
      </p:sp>
    </p:spTree>
    <p:extLst>
      <p:ext uri="{BB962C8B-B14F-4D97-AF65-F5344CB8AC3E}">
        <p14:creationId xmlns:p14="http://schemas.microsoft.com/office/powerpoint/2010/main" val="224908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6" name="Rechthoek 5"/>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2" name="Titel 1"/>
          <p:cNvSpPr>
            <a:spLocks noGrp="1"/>
          </p:cNvSpPr>
          <p:nvPr>
            <p:ph type="ctrTitle"/>
          </p:nvPr>
        </p:nvSpPr>
        <p:spPr>
          <a:xfrm>
            <a:off x="575999" y="1068972"/>
            <a:ext cx="11041200" cy="2386800"/>
          </a:xfrm>
        </p:spPr>
        <p:txBody>
          <a:bodyPr anchor="b"/>
          <a:lstStyle>
            <a:lvl1pPr algn="l">
              <a:defRPr sz="6000" baseline="0">
                <a:solidFill>
                  <a:srgbClr val="1D8DB0"/>
                </a:solidFill>
              </a:defRPr>
            </a:lvl1pPr>
          </a:lstStyle>
          <a:p>
            <a:r>
              <a:rPr lang="nl-NL" dirty="0" smtClean="0"/>
              <a:t>Titelstijl van model bewerken</a:t>
            </a:r>
            <a:endParaRPr lang="nl-NL" dirty="0"/>
          </a:p>
        </p:txBody>
      </p:sp>
      <p:sp>
        <p:nvSpPr>
          <p:cNvPr id="23" name="Ondertitel 2"/>
          <p:cNvSpPr>
            <a:spLocks noGrp="1"/>
          </p:cNvSpPr>
          <p:nvPr>
            <p:ph type="subTitle" idx="1"/>
          </p:nvPr>
        </p:nvSpPr>
        <p:spPr>
          <a:xfrm>
            <a:off x="576001" y="3572521"/>
            <a:ext cx="11041200" cy="988941"/>
          </a:xfrm>
        </p:spPr>
        <p:txBody>
          <a:bodyPr/>
          <a:lstStyle>
            <a:lvl1pPr marL="0" indent="0" algn="l">
              <a:buNone/>
              <a:defRPr sz="2400" baseline="0">
                <a:solidFill>
                  <a:srgbClr val="005E7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9200" y="6358188"/>
            <a:ext cx="1852313" cy="360000"/>
          </a:xfrm>
          <a:prstGeom prst="rect">
            <a:avLst/>
          </a:prstGeom>
        </p:spPr>
      </p:pic>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85114D95-D6A6-084A-9D9C-617B45E258AD}" type="slidenum">
              <a:rPr lang="nl-NL" smtClean="0"/>
              <a:pPr/>
              <a:t>‹#›</a:t>
            </a:fld>
            <a:endParaRPr lang="nl-NL" dirty="0"/>
          </a:p>
        </p:txBody>
      </p:sp>
    </p:spTree>
    <p:extLst>
      <p:ext uri="{BB962C8B-B14F-4D97-AF65-F5344CB8AC3E}">
        <p14:creationId xmlns:p14="http://schemas.microsoft.com/office/powerpoint/2010/main" val="211110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6" name="Rechthoek 15"/>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Rechthoek 7"/>
          <p:cNvSpPr/>
          <p:nvPr userDrawn="1"/>
        </p:nvSpPr>
        <p:spPr>
          <a:xfrm>
            <a:off x="0" y="1967696"/>
            <a:ext cx="12193200" cy="4890305"/>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3" name="Titel 1"/>
          <p:cNvSpPr>
            <a:spLocks noGrp="1"/>
          </p:cNvSpPr>
          <p:nvPr>
            <p:ph type="ctrTitle"/>
          </p:nvPr>
        </p:nvSpPr>
        <p:spPr>
          <a:xfrm>
            <a:off x="576001" y="2423848"/>
            <a:ext cx="11030400" cy="2386800"/>
          </a:xfrm>
        </p:spPr>
        <p:txBody>
          <a:bodyPr anchor="b" anchorCtr="0"/>
          <a:lstStyle>
            <a:lvl1pPr algn="l">
              <a:defRPr sz="6000" baseline="0">
                <a:solidFill>
                  <a:schemeClr val="bg1"/>
                </a:solidFill>
              </a:defRPr>
            </a:lvl1pPr>
          </a:lstStyle>
          <a:p>
            <a:r>
              <a:rPr lang="nl-NL" dirty="0" smtClean="0"/>
              <a:t>Titelstijl van model bewerken</a:t>
            </a:r>
            <a:endParaRPr lang="nl-NL" dirty="0"/>
          </a:p>
        </p:txBody>
      </p:sp>
      <p:sp>
        <p:nvSpPr>
          <p:cNvPr id="14" name="Ondertitel 2"/>
          <p:cNvSpPr>
            <a:spLocks noGrp="1"/>
          </p:cNvSpPr>
          <p:nvPr>
            <p:ph type="subTitle" idx="1"/>
          </p:nvPr>
        </p:nvSpPr>
        <p:spPr>
          <a:xfrm>
            <a:off x="575999" y="4938330"/>
            <a:ext cx="11041200" cy="1369868"/>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NL" dirty="0"/>
          </a:p>
        </p:txBody>
      </p:sp>
      <p:pic>
        <p:nvPicPr>
          <p:cNvPr id="11" name="Afbeelding 10"/>
          <p:cNvPicPr>
            <a:picLocks noChangeAspect="1"/>
          </p:cNvPicPr>
          <p:nvPr userDrawn="1"/>
        </p:nvPicPr>
        <p:blipFill rotWithShape="1">
          <a:blip r:embed="rId2">
            <a:extLst>
              <a:ext uri="{28A0092B-C50C-407E-A947-70E740481C1C}">
                <a14:useLocalDpi xmlns:a14="http://schemas.microsoft.com/office/drawing/2010/main" val="0"/>
              </a:ext>
            </a:extLst>
          </a:blip>
          <a:srcRect l="138" t="37985" r="381" b="8605"/>
          <a:stretch/>
        </p:blipFill>
        <p:spPr>
          <a:xfrm>
            <a:off x="0" y="647998"/>
            <a:ext cx="12192000" cy="1440000"/>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412" y="360000"/>
            <a:ext cx="3663797" cy="719999"/>
          </a:xfrm>
          <a:prstGeom prst="rect">
            <a:avLst/>
          </a:prstGeom>
        </p:spPr>
      </p:pic>
    </p:spTree>
    <p:extLst>
      <p:ext uri="{BB962C8B-B14F-4D97-AF65-F5344CB8AC3E}">
        <p14:creationId xmlns:p14="http://schemas.microsoft.com/office/powerpoint/2010/main" val="396424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Titelstijl van model bewerken</a:t>
            </a:r>
            <a:endParaRPr lang="nl-NL" dirty="0"/>
          </a:p>
        </p:txBody>
      </p:sp>
      <p:sp>
        <p:nvSpPr>
          <p:cNvPr id="3" name="Tijdelijke aanduiding voor inhoud 2"/>
          <p:cNvSpPr>
            <a:spLocks noGrp="1"/>
          </p:cNvSpPr>
          <p:nvPr>
            <p:ph idx="1"/>
          </p:nvPr>
        </p:nvSpPr>
        <p:spPr/>
        <p:txBody>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voettekst 4"/>
          <p:cNvSpPr>
            <a:spLocks noGrp="1"/>
          </p:cNvSpPr>
          <p:nvPr>
            <p:ph type="ftr" sz="quarter" idx="11"/>
          </p:nvPr>
        </p:nvSpPr>
        <p:spPr/>
        <p:txBody>
          <a:bodyPr/>
          <a:lstStyle/>
          <a:p>
            <a:endParaRPr lang="nl-NL" dirty="0">
              <a:solidFill>
                <a:prstClr val="white"/>
              </a:solidFill>
            </a:endParaRPr>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solidFill>
                  <a:prstClr val="white"/>
                </a:solidFill>
              </a:rPr>
              <a:pPr/>
              <a:t>‹#›</a:t>
            </a:fld>
            <a:endParaRPr lang="nl-NL" dirty="0">
              <a:solidFill>
                <a:prstClr val="white"/>
              </a:solidFill>
            </a:endParaRPr>
          </a:p>
        </p:txBody>
      </p:sp>
    </p:spTree>
    <p:extLst>
      <p:ext uri="{BB962C8B-B14F-4D97-AF65-F5344CB8AC3E}">
        <p14:creationId xmlns:p14="http://schemas.microsoft.com/office/powerpoint/2010/main" val="273295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Rechthoek 6"/>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p:cNvSpPr>
            <a:spLocks noGrp="1"/>
          </p:cNvSpPr>
          <p:nvPr>
            <p:ph type="title" hasCustomPrompt="1"/>
          </p:nvPr>
        </p:nvSpPr>
        <p:spPr>
          <a:xfrm>
            <a:off x="576000" y="2613144"/>
            <a:ext cx="11041200" cy="1325563"/>
          </a:xfrm>
        </p:spPr>
        <p:txBody>
          <a:bodyPr>
            <a:noAutofit/>
          </a:bodyPr>
          <a:lstStyle>
            <a:lvl1pPr algn="ctr">
              <a:defRPr sz="8000" baseline="0">
                <a:solidFill>
                  <a:srgbClr val="1D8DB0"/>
                </a:solidFill>
              </a:defRPr>
            </a:lvl1pPr>
          </a:lstStyle>
          <a:p>
            <a:r>
              <a:rPr lang="nl-NL" dirty="0" smtClean="0"/>
              <a:t>THANK YOU</a:t>
            </a:r>
            <a:endParaRPr lang="nl-NL" dirty="0"/>
          </a:p>
        </p:txBody>
      </p:sp>
      <p:sp>
        <p:nvSpPr>
          <p:cNvPr id="5" name="Tijdelijke aanduiding voor voettekst 4"/>
          <p:cNvSpPr>
            <a:spLocks noGrp="1"/>
          </p:cNvSpPr>
          <p:nvPr>
            <p:ph type="ftr" sz="quarter" idx="11"/>
          </p:nvPr>
        </p:nvSpPr>
        <p:spPr/>
        <p:txBody>
          <a:bodyPr/>
          <a:lstStyle/>
          <a:p>
            <a:endParaRPr lang="nl-NL" dirty="0">
              <a:solidFill>
                <a:prstClr val="white"/>
              </a:solidFill>
            </a:endParaRPr>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solidFill>
                  <a:prstClr val="white"/>
                </a:solidFill>
              </a:rPr>
              <a:pPr/>
              <a:t>‹#›</a:t>
            </a:fld>
            <a:endParaRPr lang="nl-NL">
              <a:solidFill>
                <a:prstClr val="white"/>
              </a:solidFill>
            </a:endParaRPr>
          </a:p>
        </p:txBody>
      </p:sp>
    </p:spTree>
    <p:extLst>
      <p:ext uri="{BB962C8B-B14F-4D97-AF65-F5344CB8AC3E}">
        <p14:creationId xmlns:p14="http://schemas.microsoft.com/office/powerpoint/2010/main" val="2809618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6" name="Rechthoek 5"/>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2" name="Titel 1"/>
          <p:cNvSpPr>
            <a:spLocks noGrp="1"/>
          </p:cNvSpPr>
          <p:nvPr>
            <p:ph type="ctrTitle"/>
          </p:nvPr>
        </p:nvSpPr>
        <p:spPr>
          <a:xfrm>
            <a:off x="575999" y="1068972"/>
            <a:ext cx="11041200" cy="2386800"/>
          </a:xfrm>
        </p:spPr>
        <p:txBody>
          <a:bodyPr anchor="b"/>
          <a:lstStyle>
            <a:lvl1pPr algn="l">
              <a:defRPr sz="6000" baseline="0">
                <a:solidFill>
                  <a:srgbClr val="1D8DB0"/>
                </a:solidFill>
              </a:defRPr>
            </a:lvl1pPr>
          </a:lstStyle>
          <a:p>
            <a:r>
              <a:rPr lang="nl-NL" dirty="0" smtClean="0"/>
              <a:t>Titelstijl van model bewerken</a:t>
            </a:r>
            <a:endParaRPr lang="nl-NL" dirty="0"/>
          </a:p>
        </p:txBody>
      </p:sp>
      <p:sp>
        <p:nvSpPr>
          <p:cNvPr id="23" name="Ondertitel 2"/>
          <p:cNvSpPr>
            <a:spLocks noGrp="1"/>
          </p:cNvSpPr>
          <p:nvPr>
            <p:ph type="subTitle" idx="1"/>
          </p:nvPr>
        </p:nvSpPr>
        <p:spPr>
          <a:xfrm>
            <a:off x="576001" y="3572521"/>
            <a:ext cx="11041200" cy="988941"/>
          </a:xfrm>
        </p:spPr>
        <p:txBody>
          <a:bodyPr/>
          <a:lstStyle>
            <a:lvl1pPr marL="0" indent="0" algn="l">
              <a:buNone/>
              <a:defRPr sz="2400" baseline="0">
                <a:solidFill>
                  <a:srgbClr val="005E7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NL" dirty="0"/>
          </a:p>
        </p:txBody>
      </p:sp>
      <p:sp>
        <p:nvSpPr>
          <p:cNvPr id="3" name="Tijdelijke aanduiding voor voettekst 2"/>
          <p:cNvSpPr>
            <a:spLocks noGrp="1"/>
          </p:cNvSpPr>
          <p:nvPr>
            <p:ph type="ftr" sz="quarter" idx="11"/>
          </p:nvPr>
        </p:nvSpPr>
        <p:spPr/>
        <p:txBody>
          <a:bodyPr/>
          <a:lstStyle/>
          <a:p>
            <a:endParaRPr lang="nl-NL" dirty="0">
              <a:solidFill>
                <a:prstClr val="white"/>
              </a:solidFill>
            </a:endParaRPr>
          </a:p>
        </p:txBody>
      </p:sp>
      <p:sp>
        <p:nvSpPr>
          <p:cNvPr id="4" name="Tijdelijke aanduiding voor dianummer 3"/>
          <p:cNvSpPr>
            <a:spLocks noGrp="1"/>
          </p:cNvSpPr>
          <p:nvPr>
            <p:ph type="sldNum" sz="quarter" idx="12"/>
          </p:nvPr>
        </p:nvSpPr>
        <p:spPr/>
        <p:txBody>
          <a:bodyPr/>
          <a:lstStyle/>
          <a:p>
            <a:fld id="{85114D95-D6A6-084A-9D9C-617B45E258AD}" type="slidenum">
              <a:rPr lang="nl-NL" smtClean="0">
                <a:solidFill>
                  <a:prstClr val="white"/>
                </a:solidFill>
              </a:rPr>
              <a:pPr/>
              <a:t>‹#›</a:t>
            </a:fld>
            <a:endParaRPr lang="nl-NL" dirty="0">
              <a:solidFill>
                <a:prstClr val="white"/>
              </a:solidFill>
            </a:endParaRPr>
          </a:p>
        </p:txBody>
      </p:sp>
    </p:spTree>
    <p:extLst>
      <p:ext uri="{BB962C8B-B14F-4D97-AF65-F5344CB8AC3E}">
        <p14:creationId xmlns:p14="http://schemas.microsoft.com/office/powerpoint/2010/main" val="2321521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6" name="Rechthoek 15"/>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Rechthoek 7"/>
          <p:cNvSpPr/>
          <p:nvPr userDrawn="1"/>
        </p:nvSpPr>
        <p:spPr>
          <a:xfrm>
            <a:off x="0" y="1967696"/>
            <a:ext cx="12193200" cy="4890305"/>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3" name="Titel 1"/>
          <p:cNvSpPr>
            <a:spLocks noGrp="1"/>
          </p:cNvSpPr>
          <p:nvPr>
            <p:ph type="ctrTitle"/>
          </p:nvPr>
        </p:nvSpPr>
        <p:spPr>
          <a:xfrm>
            <a:off x="576001" y="2423848"/>
            <a:ext cx="11030400" cy="2386800"/>
          </a:xfrm>
        </p:spPr>
        <p:txBody>
          <a:bodyPr anchor="b" anchorCtr="0"/>
          <a:lstStyle>
            <a:lvl1pPr algn="l">
              <a:defRPr sz="6000" baseline="0">
                <a:solidFill>
                  <a:schemeClr val="bg1"/>
                </a:solidFill>
              </a:defRPr>
            </a:lvl1pPr>
          </a:lstStyle>
          <a:p>
            <a:r>
              <a:rPr lang="nl-NL" dirty="0" smtClean="0"/>
              <a:t>Titelstijl van model bewerken</a:t>
            </a:r>
            <a:endParaRPr lang="nl-NL" dirty="0"/>
          </a:p>
        </p:txBody>
      </p:sp>
      <p:sp>
        <p:nvSpPr>
          <p:cNvPr id="14" name="Ondertitel 2"/>
          <p:cNvSpPr>
            <a:spLocks noGrp="1"/>
          </p:cNvSpPr>
          <p:nvPr>
            <p:ph type="subTitle" idx="1"/>
          </p:nvPr>
        </p:nvSpPr>
        <p:spPr>
          <a:xfrm>
            <a:off x="575999" y="4938330"/>
            <a:ext cx="11041200" cy="1369868"/>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NL" dirty="0"/>
          </a:p>
        </p:txBody>
      </p:sp>
      <p:pic>
        <p:nvPicPr>
          <p:cNvPr id="11" name="Afbeelding 10"/>
          <p:cNvPicPr>
            <a:picLocks noChangeAspect="1"/>
          </p:cNvPicPr>
          <p:nvPr userDrawn="1"/>
        </p:nvPicPr>
        <p:blipFill rotWithShape="1">
          <a:blip r:embed="rId2">
            <a:extLst>
              <a:ext uri="{28A0092B-C50C-407E-A947-70E740481C1C}">
                <a14:useLocalDpi xmlns:a14="http://schemas.microsoft.com/office/drawing/2010/main" val="0"/>
              </a:ext>
            </a:extLst>
          </a:blip>
          <a:srcRect l="138" t="37985" r="381" b="8605"/>
          <a:stretch/>
        </p:blipFill>
        <p:spPr>
          <a:xfrm>
            <a:off x="0" y="647998"/>
            <a:ext cx="12192000" cy="1440000"/>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412" y="360000"/>
            <a:ext cx="3663797" cy="719999"/>
          </a:xfrm>
          <a:prstGeom prst="rect">
            <a:avLst/>
          </a:prstGeom>
        </p:spPr>
      </p:pic>
    </p:spTree>
    <p:extLst>
      <p:ext uri="{BB962C8B-B14F-4D97-AF65-F5344CB8AC3E}">
        <p14:creationId xmlns:p14="http://schemas.microsoft.com/office/powerpoint/2010/main" val="2199203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userDrawn="1"/>
        </p:nvPicPr>
        <p:blipFill rotWithShape="1">
          <a:blip r:embed="rId6">
            <a:extLst>
              <a:ext uri="{28A0092B-C50C-407E-A947-70E740481C1C}">
                <a14:useLocalDpi xmlns:a14="http://schemas.microsoft.com/office/drawing/2010/main" val="0"/>
              </a:ext>
            </a:extLst>
          </a:blip>
          <a:srcRect l="138" t="37987" r="381" b="37981"/>
          <a:stretch/>
        </p:blipFill>
        <p:spPr>
          <a:xfrm>
            <a:off x="0" y="6210000"/>
            <a:ext cx="12192000" cy="648000"/>
          </a:xfrm>
          <a:prstGeom prst="rect">
            <a:avLst/>
          </a:prstGeom>
        </p:spPr>
      </p:pic>
      <p:sp>
        <p:nvSpPr>
          <p:cNvPr id="2" name="Tijdelijke aanduiding voor titel 1"/>
          <p:cNvSpPr>
            <a:spLocks noGrp="1"/>
          </p:cNvSpPr>
          <p:nvPr>
            <p:ph type="title"/>
          </p:nvPr>
        </p:nvSpPr>
        <p:spPr>
          <a:xfrm>
            <a:off x="576000" y="576000"/>
            <a:ext cx="11041200" cy="1325563"/>
          </a:xfrm>
          <a:prstGeom prst="rect">
            <a:avLst/>
          </a:prstGeom>
        </p:spPr>
        <p:txBody>
          <a:bodyPr vert="horz" lIns="0" tIns="0" rIns="0" bIns="0" rtlCol="0" anchor="t" anchorCtr="0">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576000" y="2045563"/>
            <a:ext cx="11041200" cy="3938548"/>
          </a:xfrm>
          <a:prstGeom prst="rect">
            <a:avLst/>
          </a:prstGeom>
        </p:spPr>
        <p:txBody>
          <a:bodyPr vert="horz" lIns="0" tIns="0" rIns="0" bIns="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voettekst 4"/>
          <p:cNvSpPr>
            <a:spLocks noGrp="1"/>
          </p:cNvSpPr>
          <p:nvPr>
            <p:ph type="ftr" sz="quarter" idx="3"/>
          </p:nvPr>
        </p:nvSpPr>
        <p:spPr>
          <a:xfrm>
            <a:off x="2465408" y="6209998"/>
            <a:ext cx="7268903" cy="648002"/>
          </a:xfrm>
          <a:prstGeom prst="rect">
            <a:avLst/>
          </a:prstGeom>
        </p:spPr>
        <p:txBody>
          <a:bodyPr vert="horz" lIns="0" tIns="0" rIns="180000" bIns="0" rtlCol="0" anchor="ctr"/>
          <a:lstStyle>
            <a:lvl1pPr algn="ctr">
              <a:defRPr sz="1200" baseline="0">
                <a:solidFill>
                  <a:schemeClr val="bg1"/>
                </a:solidFill>
                <a:latin typeface="Arial" charset="0"/>
              </a:defRPr>
            </a:lvl1pPr>
          </a:lstStyle>
          <a:p>
            <a:endParaRPr lang="nl-NL" dirty="0"/>
          </a:p>
        </p:txBody>
      </p:sp>
      <p:sp>
        <p:nvSpPr>
          <p:cNvPr id="6" name="Tijdelijke aanduiding voor dianummer 5"/>
          <p:cNvSpPr>
            <a:spLocks noGrp="1"/>
          </p:cNvSpPr>
          <p:nvPr>
            <p:ph type="sldNum" sz="quarter" idx="4"/>
          </p:nvPr>
        </p:nvSpPr>
        <p:spPr>
          <a:xfrm>
            <a:off x="576000" y="6218376"/>
            <a:ext cx="648000" cy="648002"/>
          </a:xfrm>
          <a:prstGeom prst="rect">
            <a:avLst/>
          </a:prstGeom>
        </p:spPr>
        <p:txBody>
          <a:bodyPr vert="horz" lIns="0" tIns="0" rIns="0" bIns="0" rtlCol="0" anchor="ctr"/>
          <a:lstStyle>
            <a:lvl1pPr algn="l">
              <a:defRPr sz="1200" baseline="0">
                <a:solidFill>
                  <a:schemeClr val="bg1"/>
                </a:solidFill>
                <a:latin typeface="Arial" charset="0"/>
              </a:defRPr>
            </a:lvl1pPr>
          </a:lstStyle>
          <a:p>
            <a:fld id="{85114D95-D6A6-084A-9D9C-617B45E258AD}" type="slidenum">
              <a:rPr lang="nl-NL" smtClean="0"/>
              <a:pPr/>
              <a:t>‹#›</a:t>
            </a:fld>
            <a:endParaRPr lang="nl-NL" dirty="0"/>
          </a:p>
        </p:txBody>
      </p:sp>
      <p:pic>
        <p:nvPicPr>
          <p:cNvPr id="11" name="Afbeelding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59200" y="6358188"/>
            <a:ext cx="1852313" cy="360000"/>
          </a:xfrm>
          <a:prstGeom prst="rect">
            <a:avLst/>
          </a:prstGeom>
        </p:spPr>
      </p:pic>
    </p:spTree>
    <p:extLst>
      <p:ext uri="{BB962C8B-B14F-4D97-AF65-F5344CB8AC3E}">
        <p14:creationId xmlns:p14="http://schemas.microsoft.com/office/powerpoint/2010/main" val="64885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Lst>
  <p:hf hdr="0" ftr="0" dt="0"/>
  <p:txStyles>
    <p:title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rgbClr val="005E77"/>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5E77"/>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5E77"/>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userDrawn="1"/>
        </p:nvPicPr>
        <p:blipFill rotWithShape="1">
          <a:blip r:embed="rId6">
            <a:extLst>
              <a:ext uri="{28A0092B-C50C-407E-A947-70E740481C1C}">
                <a14:useLocalDpi xmlns:a14="http://schemas.microsoft.com/office/drawing/2010/main" val="0"/>
              </a:ext>
            </a:extLst>
          </a:blip>
          <a:srcRect l="138" t="37987" r="381" b="37981"/>
          <a:stretch/>
        </p:blipFill>
        <p:spPr>
          <a:xfrm>
            <a:off x="0" y="6210000"/>
            <a:ext cx="12192000" cy="648000"/>
          </a:xfrm>
          <a:prstGeom prst="rect">
            <a:avLst/>
          </a:prstGeom>
        </p:spPr>
      </p:pic>
      <p:sp>
        <p:nvSpPr>
          <p:cNvPr id="2" name="Tijdelijke aanduiding voor titel 1"/>
          <p:cNvSpPr>
            <a:spLocks noGrp="1"/>
          </p:cNvSpPr>
          <p:nvPr>
            <p:ph type="title"/>
          </p:nvPr>
        </p:nvSpPr>
        <p:spPr>
          <a:xfrm>
            <a:off x="576000" y="576000"/>
            <a:ext cx="11041200" cy="1325563"/>
          </a:xfrm>
          <a:prstGeom prst="rect">
            <a:avLst/>
          </a:prstGeom>
        </p:spPr>
        <p:txBody>
          <a:bodyPr vert="horz" lIns="0" tIns="0" rIns="0" bIns="0" rtlCol="0" anchor="t" anchorCtr="0">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576000" y="2045563"/>
            <a:ext cx="11041200" cy="3938548"/>
          </a:xfrm>
          <a:prstGeom prst="rect">
            <a:avLst/>
          </a:prstGeom>
        </p:spPr>
        <p:txBody>
          <a:bodyPr vert="horz" lIns="0" tIns="0" rIns="0" bIns="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voettekst 4"/>
          <p:cNvSpPr>
            <a:spLocks noGrp="1"/>
          </p:cNvSpPr>
          <p:nvPr>
            <p:ph type="ftr" sz="quarter" idx="3"/>
          </p:nvPr>
        </p:nvSpPr>
        <p:spPr>
          <a:xfrm>
            <a:off x="2465408" y="6209998"/>
            <a:ext cx="7268903" cy="648002"/>
          </a:xfrm>
          <a:prstGeom prst="rect">
            <a:avLst/>
          </a:prstGeom>
        </p:spPr>
        <p:txBody>
          <a:bodyPr vert="horz" lIns="0" tIns="0" rIns="180000" bIns="0" rtlCol="0" anchor="ctr"/>
          <a:lstStyle>
            <a:lvl1pPr algn="ctr">
              <a:defRPr sz="1200" baseline="0">
                <a:solidFill>
                  <a:schemeClr val="bg1"/>
                </a:solidFill>
                <a:latin typeface="Arial" charset="0"/>
              </a:defRPr>
            </a:lvl1pPr>
          </a:lstStyle>
          <a:p>
            <a:endParaRPr lang="nl-NL" dirty="0">
              <a:solidFill>
                <a:prstClr val="white"/>
              </a:solidFill>
            </a:endParaRPr>
          </a:p>
        </p:txBody>
      </p:sp>
      <p:sp>
        <p:nvSpPr>
          <p:cNvPr id="6" name="Tijdelijke aanduiding voor dianummer 5"/>
          <p:cNvSpPr>
            <a:spLocks noGrp="1"/>
          </p:cNvSpPr>
          <p:nvPr>
            <p:ph type="sldNum" sz="quarter" idx="4"/>
          </p:nvPr>
        </p:nvSpPr>
        <p:spPr>
          <a:xfrm>
            <a:off x="576000" y="6218376"/>
            <a:ext cx="648000" cy="648002"/>
          </a:xfrm>
          <a:prstGeom prst="rect">
            <a:avLst/>
          </a:prstGeom>
        </p:spPr>
        <p:txBody>
          <a:bodyPr vert="horz" lIns="0" tIns="0" rIns="0" bIns="0" rtlCol="0" anchor="ctr"/>
          <a:lstStyle>
            <a:lvl1pPr algn="l">
              <a:defRPr sz="1200" baseline="0">
                <a:solidFill>
                  <a:schemeClr val="bg1"/>
                </a:solidFill>
                <a:latin typeface="Arial" charset="0"/>
              </a:defRPr>
            </a:lvl1pPr>
          </a:lstStyle>
          <a:p>
            <a:fld id="{85114D95-D6A6-084A-9D9C-617B45E258AD}" type="slidenum">
              <a:rPr lang="nl-NL" smtClean="0">
                <a:solidFill>
                  <a:prstClr val="white"/>
                </a:solidFill>
              </a:rPr>
              <a:pPr/>
              <a:t>‹#›</a:t>
            </a:fld>
            <a:endParaRPr lang="nl-NL" dirty="0">
              <a:solidFill>
                <a:prstClr val="white"/>
              </a:solidFill>
            </a:endParaRPr>
          </a:p>
        </p:txBody>
      </p:sp>
      <p:pic>
        <p:nvPicPr>
          <p:cNvPr id="11" name="Afbeelding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79614" y="6358188"/>
            <a:ext cx="1831898" cy="360000"/>
          </a:xfrm>
          <a:prstGeom prst="rect">
            <a:avLst/>
          </a:prstGeom>
        </p:spPr>
      </p:pic>
    </p:spTree>
    <p:extLst>
      <p:ext uri="{BB962C8B-B14F-4D97-AF65-F5344CB8AC3E}">
        <p14:creationId xmlns:p14="http://schemas.microsoft.com/office/powerpoint/2010/main" val="81425009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hdr="0" ftr="0" dt="0"/>
  <p:txStyles>
    <p:title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rgbClr val="005E77"/>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5E77"/>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5E77"/>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userDrawn="1"/>
        </p:nvPicPr>
        <p:blipFill rotWithShape="1">
          <a:blip r:embed="rId6">
            <a:extLst>
              <a:ext uri="{28A0092B-C50C-407E-A947-70E740481C1C}">
                <a14:useLocalDpi xmlns:a14="http://schemas.microsoft.com/office/drawing/2010/main" val="0"/>
              </a:ext>
            </a:extLst>
          </a:blip>
          <a:srcRect l="138" t="37987" r="381" b="37981"/>
          <a:stretch/>
        </p:blipFill>
        <p:spPr>
          <a:xfrm>
            <a:off x="0" y="6210000"/>
            <a:ext cx="12192000" cy="648000"/>
          </a:xfrm>
          <a:prstGeom prst="rect">
            <a:avLst/>
          </a:prstGeom>
        </p:spPr>
      </p:pic>
      <p:sp>
        <p:nvSpPr>
          <p:cNvPr id="2" name="Tijdelijke aanduiding voor titel 1"/>
          <p:cNvSpPr>
            <a:spLocks noGrp="1"/>
          </p:cNvSpPr>
          <p:nvPr>
            <p:ph type="title"/>
          </p:nvPr>
        </p:nvSpPr>
        <p:spPr>
          <a:xfrm>
            <a:off x="576000" y="576000"/>
            <a:ext cx="11041200" cy="1325563"/>
          </a:xfrm>
          <a:prstGeom prst="rect">
            <a:avLst/>
          </a:prstGeom>
        </p:spPr>
        <p:txBody>
          <a:bodyPr vert="horz" lIns="0" tIns="0" rIns="0" bIns="0" rtlCol="0" anchor="t" anchorCtr="0">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576000" y="2045563"/>
            <a:ext cx="11041200" cy="3938548"/>
          </a:xfrm>
          <a:prstGeom prst="rect">
            <a:avLst/>
          </a:prstGeom>
        </p:spPr>
        <p:txBody>
          <a:bodyPr vert="horz" lIns="0" tIns="0" rIns="0" bIns="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voettekst 4"/>
          <p:cNvSpPr>
            <a:spLocks noGrp="1"/>
          </p:cNvSpPr>
          <p:nvPr>
            <p:ph type="ftr" sz="quarter" idx="3"/>
          </p:nvPr>
        </p:nvSpPr>
        <p:spPr>
          <a:xfrm>
            <a:off x="2465408" y="6209998"/>
            <a:ext cx="7268903" cy="648002"/>
          </a:xfrm>
          <a:prstGeom prst="rect">
            <a:avLst/>
          </a:prstGeom>
        </p:spPr>
        <p:txBody>
          <a:bodyPr vert="horz" lIns="0" tIns="0" rIns="180000" bIns="0" rtlCol="0" anchor="ctr"/>
          <a:lstStyle>
            <a:lvl1pPr algn="ctr">
              <a:defRPr sz="1200" baseline="0">
                <a:solidFill>
                  <a:schemeClr val="bg1"/>
                </a:solidFill>
                <a:latin typeface="Arial" charset="0"/>
              </a:defRPr>
            </a:lvl1pPr>
          </a:lstStyle>
          <a:p>
            <a:endParaRPr lang="nl-NL" dirty="0">
              <a:solidFill>
                <a:prstClr val="white"/>
              </a:solidFill>
            </a:endParaRPr>
          </a:p>
        </p:txBody>
      </p:sp>
      <p:sp>
        <p:nvSpPr>
          <p:cNvPr id="6" name="Tijdelijke aanduiding voor dianummer 5"/>
          <p:cNvSpPr>
            <a:spLocks noGrp="1"/>
          </p:cNvSpPr>
          <p:nvPr>
            <p:ph type="sldNum" sz="quarter" idx="4"/>
          </p:nvPr>
        </p:nvSpPr>
        <p:spPr>
          <a:xfrm>
            <a:off x="576000" y="6218376"/>
            <a:ext cx="648000" cy="648002"/>
          </a:xfrm>
          <a:prstGeom prst="rect">
            <a:avLst/>
          </a:prstGeom>
        </p:spPr>
        <p:txBody>
          <a:bodyPr vert="horz" lIns="0" tIns="0" rIns="0" bIns="0" rtlCol="0" anchor="ctr"/>
          <a:lstStyle>
            <a:lvl1pPr algn="l">
              <a:defRPr sz="1200" baseline="0">
                <a:solidFill>
                  <a:schemeClr val="bg1"/>
                </a:solidFill>
                <a:latin typeface="Arial" charset="0"/>
              </a:defRPr>
            </a:lvl1pPr>
          </a:lstStyle>
          <a:p>
            <a:fld id="{85114D95-D6A6-084A-9D9C-617B45E258AD}" type="slidenum">
              <a:rPr lang="nl-NL" smtClean="0">
                <a:solidFill>
                  <a:prstClr val="white"/>
                </a:solidFill>
              </a:rPr>
              <a:pPr/>
              <a:t>‹#›</a:t>
            </a:fld>
            <a:endParaRPr lang="nl-NL" dirty="0">
              <a:solidFill>
                <a:prstClr val="white"/>
              </a:solidFill>
            </a:endParaRPr>
          </a:p>
        </p:txBody>
      </p:sp>
      <p:pic>
        <p:nvPicPr>
          <p:cNvPr id="11" name="Afbeelding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79614" y="6358188"/>
            <a:ext cx="1831898" cy="360000"/>
          </a:xfrm>
          <a:prstGeom prst="rect">
            <a:avLst/>
          </a:prstGeom>
        </p:spPr>
      </p:pic>
    </p:spTree>
    <p:extLst>
      <p:ext uri="{BB962C8B-B14F-4D97-AF65-F5344CB8AC3E}">
        <p14:creationId xmlns:p14="http://schemas.microsoft.com/office/powerpoint/2010/main" val="32333739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hdr="0" ftr="0" dt="0"/>
  <p:txStyles>
    <p:title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rgbClr val="005E77"/>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5E77"/>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5E77"/>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BC6EF-E75E-4403-AC26-A4E320D8696D}" type="datetimeFigureOut">
              <a:rPr lang="nl-BE" smtClean="0">
                <a:solidFill>
                  <a:prstClr val="black">
                    <a:tint val="75000"/>
                  </a:prstClr>
                </a:solidFill>
              </a:rPr>
              <a:pPr/>
              <a:t>23/04/2018</a:t>
            </a:fld>
            <a:endParaRPr lang="nl-BE">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89DA5-D56F-4903-9605-E29917D3BEF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58488930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BB739-1E55-40EE-932C-DA327D299FE6}" type="datetimeFigureOut">
              <a:rPr lang="nl-BE" smtClean="0">
                <a:solidFill>
                  <a:prstClr val="black">
                    <a:tint val="75000"/>
                  </a:prstClr>
                </a:solidFill>
              </a:rPr>
              <a:pPr/>
              <a:t>23/04/2018</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57F13-7CE3-4350-AC36-0DCF31AFB86A}"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60819991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userDrawn="1"/>
        </p:nvPicPr>
        <p:blipFill rotWithShape="1">
          <a:blip r:embed="rId6">
            <a:extLst>
              <a:ext uri="{28A0092B-C50C-407E-A947-70E740481C1C}">
                <a14:useLocalDpi xmlns:a14="http://schemas.microsoft.com/office/drawing/2010/main" val="0"/>
              </a:ext>
            </a:extLst>
          </a:blip>
          <a:srcRect l="138" t="37987" r="381" b="37981"/>
          <a:stretch/>
        </p:blipFill>
        <p:spPr>
          <a:xfrm>
            <a:off x="0" y="6210000"/>
            <a:ext cx="12192000" cy="648000"/>
          </a:xfrm>
          <a:prstGeom prst="rect">
            <a:avLst/>
          </a:prstGeom>
        </p:spPr>
      </p:pic>
      <p:sp>
        <p:nvSpPr>
          <p:cNvPr id="2" name="Tijdelijke aanduiding voor titel 1"/>
          <p:cNvSpPr>
            <a:spLocks noGrp="1"/>
          </p:cNvSpPr>
          <p:nvPr>
            <p:ph type="title"/>
          </p:nvPr>
        </p:nvSpPr>
        <p:spPr>
          <a:xfrm>
            <a:off x="576000" y="576002"/>
            <a:ext cx="11041200" cy="1325563"/>
          </a:xfrm>
          <a:prstGeom prst="rect">
            <a:avLst/>
          </a:prstGeom>
        </p:spPr>
        <p:txBody>
          <a:bodyPr vert="horz" lIns="0" tIns="0" rIns="0" bIns="0" rtlCol="0" anchor="t" anchorCtr="0">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576000" y="2045563"/>
            <a:ext cx="11041200" cy="3938548"/>
          </a:xfrm>
          <a:prstGeom prst="rect">
            <a:avLst/>
          </a:prstGeom>
        </p:spPr>
        <p:txBody>
          <a:bodyPr vert="horz" lIns="0" tIns="0" rIns="0" bIns="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voettekst 4"/>
          <p:cNvSpPr>
            <a:spLocks noGrp="1"/>
          </p:cNvSpPr>
          <p:nvPr>
            <p:ph type="ftr" sz="quarter" idx="3"/>
          </p:nvPr>
        </p:nvSpPr>
        <p:spPr>
          <a:xfrm>
            <a:off x="2465410" y="6209998"/>
            <a:ext cx="7268903" cy="648002"/>
          </a:xfrm>
          <a:prstGeom prst="rect">
            <a:avLst/>
          </a:prstGeom>
        </p:spPr>
        <p:txBody>
          <a:bodyPr vert="horz" lIns="0" tIns="0" rIns="180000" bIns="0" rtlCol="0" anchor="ctr"/>
          <a:lstStyle>
            <a:lvl1pPr algn="ctr">
              <a:defRPr sz="1200" baseline="0">
                <a:solidFill>
                  <a:schemeClr val="bg1"/>
                </a:solidFill>
                <a:latin typeface="Arial" charset="0"/>
              </a:defRPr>
            </a:lvl1pPr>
          </a:lstStyle>
          <a:p>
            <a:endParaRPr lang="nl-NL" dirty="0">
              <a:solidFill>
                <a:prstClr val="white"/>
              </a:solidFill>
            </a:endParaRPr>
          </a:p>
        </p:txBody>
      </p:sp>
      <p:sp>
        <p:nvSpPr>
          <p:cNvPr id="6" name="Tijdelijke aanduiding voor dianummer 5"/>
          <p:cNvSpPr>
            <a:spLocks noGrp="1"/>
          </p:cNvSpPr>
          <p:nvPr>
            <p:ph type="sldNum" sz="quarter" idx="4"/>
          </p:nvPr>
        </p:nvSpPr>
        <p:spPr>
          <a:xfrm>
            <a:off x="576000" y="6218376"/>
            <a:ext cx="648000" cy="648002"/>
          </a:xfrm>
          <a:prstGeom prst="rect">
            <a:avLst/>
          </a:prstGeom>
        </p:spPr>
        <p:txBody>
          <a:bodyPr vert="horz" lIns="0" tIns="0" rIns="0" bIns="0" rtlCol="0" anchor="ctr"/>
          <a:lstStyle>
            <a:lvl1pPr algn="l">
              <a:defRPr sz="1200" baseline="0">
                <a:solidFill>
                  <a:schemeClr val="bg1"/>
                </a:solidFill>
                <a:latin typeface="Arial" charset="0"/>
              </a:defRPr>
            </a:lvl1pPr>
          </a:lstStyle>
          <a:p>
            <a:fld id="{85114D95-D6A6-084A-9D9C-617B45E258AD}" type="slidenum">
              <a:rPr lang="nl-NL" smtClean="0">
                <a:solidFill>
                  <a:prstClr val="white"/>
                </a:solidFill>
              </a:rPr>
              <a:pPr/>
              <a:t>‹#›</a:t>
            </a:fld>
            <a:endParaRPr lang="nl-NL" dirty="0">
              <a:solidFill>
                <a:prstClr val="white"/>
              </a:solidFill>
            </a:endParaRPr>
          </a:p>
        </p:txBody>
      </p:sp>
      <p:pic>
        <p:nvPicPr>
          <p:cNvPr id="11" name="Afbeelding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59201" y="6358188"/>
            <a:ext cx="1852313" cy="360000"/>
          </a:xfrm>
          <a:prstGeom prst="rect">
            <a:avLst/>
          </a:prstGeom>
        </p:spPr>
      </p:pic>
    </p:spTree>
    <p:extLst>
      <p:ext uri="{BB962C8B-B14F-4D97-AF65-F5344CB8AC3E}">
        <p14:creationId xmlns:p14="http://schemas.microsoft.com/office/powerpoint/2010/main" val="285454076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ftr="0" dt="0"/>
  <p:txStyles>
    <p:titleStyle>
      <a:lvl1pPr algn="l" defTabSz="914377" rtl="0" eaLnBrk="1" latinLnBrk="0" hangingPunct="1">
        <a:lnSpc>
          <a:spcPct val="90000"/>
        </a:lnSpc>
        <a:spcBef>
          <a:spcPct val="0"/>
        </a:spcBef>
        <a:buNone/>
        <a:defRPr sz="4400" kern="1200" baseline="0">
          <a:solidFill>
            <a:srgbClr val="52BDEC"/>
          </a:solidFill>
          <a:latin typeface="Arial" charset="0"/>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baseline="0">
          <a:solidFill>
            <a:srgbClr val="005E77"/>
          </a:solidFill>
          <a:latin typeface="Arial" charset="0"/>
          <a:ea typeface="+mn-ea"/>
          <a:cs typeface="+mn-cs"/>
        </a:defRPr>
      </a:lvl1pPr>
      <a:lvl2pPr marL="685783" indent="-228594" algn="l" defTabSz="914377" rtl="0" eaLnBrk="1" latinLnBrk="0" hangingPunct="1">
        <a:lnSpc>
          <a:spcPct val="90000"/>
        </a:lnSpc>
        <a:spcBef>
          <a:spcPts val="500"/>
        </a:spcBef>
        <a:buFont typeface="Arial"/>
        <a:buChar char="•"/>
        <a:defRPr sz="2400" kern="1200" baseline="0">
          <a:solidFill>
            <a:srgbClr val="005E77"/>
          </a:solidFill>
          <a:latin typeface="Arial" charset="0"/>
          <a:ea typeface="+mn-ea"/>
          <a:cs typeface="+mn-cs"/>
        </a:defRPr>
      </a:lvl2pPr>
      <a:lvl3pPr marL="1142971" indent="-228594" algn="l" defTabSz="914377" rtl="0" eaLnBrk="1" latinLnBrk="0" hangingPunct="1">
        <a:lnSpc>
          <a:spcPct val="90000"/>
        </a:lnSpc>
        <a:spcBef>
          <a:spcPts val="500"/>
        </a:spcBef>
        <a:buFont typeface="Arial"/>
        <a:buChar char="•"/>
        <a:defRPr sz="2000" kern="1200" baseline="0">
          <a:solidFill>
            <a:srgbClr val="005E77"/>
          </a:solidFill>
          <a:latin typeface="Arial" charset="0"/>
          <a:ea typeface="+mn-ea"/>
          <a:cs typeface="+mn-cs"/>
        </a:defRPr>
      </a:lvl3pPr>
      <a:lvl4pPr marL="1600160" indent="-228594" algn="l" defTabSz="914377"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4pPr>
      <a:lvl5pPr marL="2057349" indent="-228594" algn="l" defTabSz="914377"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4.xml"/><Relationship Id="rId5" Type="http://schemas.openxmlformats.org/officeDocument/2006/relationships/image" Target="../media/image24.gif"/><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De veranderde rol van de wetenschappelijke bibliotheek</a:t>
            </a:r>
            <a:endParaRPr lang="nl-NL" dirty="0"/>
          </a:p>
        </p:txBody>
      </p:sp>
      <p:sp>
        <p:nvSpPr>
          <p:cNvPr id="3" name="Ondertitel 2"/>
          <p:cNvSpPr>
            <a:spLocks noGrp="1"/>
          </p:cNvSpPr>
          <p:nvPr>
            <p:ph type="subTitle" idx="1"/>
          </p:nvPr>
        </p:nvSpPr>
        <p:spPr/>
        <p:txBody>
          <a:bodyPr/>
          <a:lstStyle/>
          <a:p>
            <a:r>
              <a:rPr lang="nl-NL" dirty="0" err="1" smtClean="0"/>
              <a:t>Demmy</a:t>
            </a:r>
            <a:r>
              <a:rPr lang="nl-NL" dirty="0" smtClean="0"/>
              <a:t> Verbeke</a:t>
            </a:r>
            <a:endParaRPr lang="nl-NL" dirty="0"/>
          </a:p>
        </p:txBody>
      </p:sp>
    </p:spTree>
    <p:extLst>
      <p:ext uri="{BB962C8B-B14F-4D97-AF65-F5344CB8AC3E}">
        <p14:creationId xmlns:p14="http://schemas.microsoft.com/office/powerpoint/2010/main" val="23962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466" y="26900"/>
            <a:ext cx="3175279" cy="238146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466" y="2150503"/>
            <a:ext cx="3029158" cy="237643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8216" y="16851"/>
            <a:ext cx="3123783" cy="234283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605" y="611258"/>
            <a:ext cx="3857143" cy="5535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466" y="4471516"/>
            <a:ext cx="3027899" cy="228788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3370" y="2150503"/>
            <a:ext cx="3181978" cy="238648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8217" y="4471516"/>
            <a:ext cx="3072285" cy="2287884"/>
          </a:xfrm>
          <a:prstGeom prst="rect">
            <a:avLst/>
          </a:prstGeom>
        </p:spPr>
      </p:pic>
      <p:sp>
        <p:nvSpPr>
          <p:cNvPr id="2" name="Rectangle 1"/>
          <p:cNvSpPr/>
          <p:nvPr/>
        </p:nvSpPr>
        <p:spPr>
          <a:xfrm>
            <a:off x="4064011" y="6251939"/>
            <a:ext cx="862737" cy="276999"/>
          </a:xfrm>
          <a:prstGeom prst="rect">
            <a:avLst/>
          </a:prstGeom>
        </p:spPr>
        <p:txBody>
          <a:bodyPr wrap="none">
            <a:spAutoFit/>
          </a:bodyPr>
          <a:lstStyle/>
          <a:p>
            <a:r>
              <a:rPr lang="nl-BE" sz="1200" dirty="0">
                <a:solidFill>
                  <a:prstClr val="white"/>
                </a:solidFill>
                <a:latin typeface="Gadugi" panose="020B0502040204020203" pitchFamily="34" charset="0"/>
              </a:rPr>
              <a:t>© </a:t>
            </a:r>
            <a:r>
              <a:rPr lang="nl-BE" sz="1200" dirty="0" err="1">
                <a:solidFill>
                  <a:prstClr val="white"/>
                </a:solidFill>
                <a:latin typeface="Gadugi" panose="020B0502040204020203" pitchFamily="34" charset="0"/>
              </a:rPr>
              <a:t>Jeroom</a:t>
            </a:r>
            <a:endParaRPr lang="nl-BE" sz="1200" dirty="0">
              <a:solidFill>
                <a:prstClr val="white"/>
              </a:solidFill>
              <a:latin typeface="Gadugi" panose="020B0502040204020203" pitchFamily="34" charset="0"/>
            </a:endParaRPr>
          </a:p>
        </p:txBody>
      </p:sp>
    </p:spTree>
    <p:extLst>
      <p:ext uri="{BB962C8B-B14F-4D97-AF65-F5344CB8AC3E}">
        <p14:creationId xmlns:p14="http://schemas.microsoft.com/office/powerpoint/2010/main" val="3023846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60" y="352105"/>
            <a:ext cx="9028069" cy="6019316"/>
          </a:xfrm>
          <a:prstGeom prst="rect">
            <a:avLst/>
          </a:prstGeom>
        </p:spPr>
      </p:pic>
      <p:sp>
        <p:nvSpPr>
          <p:cNvPr id="7" name="TextBox 6"/>
          <p:cNvSpPr txBox="1"/>
          <p:nvPr/>
        </p:nvSpPr>
        <p:spPr>
          <a:xfrm>
            <a:off x="9890974" y="5804575"/>
            <a:ext cx="1983347" cy="584775"/>
          </a:xfrm>
          <a:prstGeom prst="rect">
            <a:avLst/>
          </a:prstGeom>
          <a:noFill/>
        </p:spPr>
        <p:txBody>
          <a:bodyPr wrap="square" rtlCol="0">
            <a:spAutoFit/>
          </a:bodyPr>
          <a:lstStyle/>
          <a:p>
            <a:pPr algn="ctr"/>
            <a:r>
              <a:rPr lang="nl-BE" dirty="0">
                <a:solidFill>
                  <a:prstClr val="white"/>
                </a:solidFill>
              </a:rPr>
              <a:t> </a:t>
            </a:r>
            <a:r>
              <a:rPr lang="nl-BE" sz="1400" dirty="0" err="1">
                <a:solidFill>
                  <a:prstClr val="white"/>
                </a:solidFill>
              </a:rPr>
              <a:t>Hernán</a:t>
            </a:r>
            <a:r>
              <a:rPr lang="nl-BE" sz="1400" dirty="0">
                <a:solidFill>
                  <a:prstClr val="white"/>
                </a:solidFill>
              </a:rPr>
              <a:t> </a:t>
            </a:r>
            <a:r>
              <a:rPr lang="nl-BE" sz="1400" dirty="0" err="1" smtClean="0">
                <a:solidFill>
                  <a:prstClr val="white"/>
                </a:solidFill>
              </a:rPr>
              <a:t>Piñera</a:t>
            </a:r>
            <a:r>
              <a:rPr lang="nl-BE" sz="1400" dirty="0" smtClean="0">
                <a:solidFill>
                  <a:prstClr val="white"/>
                </a:solidFill>
              </a:rPr>
              <a:t> </a:t>
            </a:r>
          </a:p>
          <a:p>
            <a:pPr algn="ctr"/>
            <a:r>
              <a:rPr lang="nl-BE" sz="1400" dirty="0" smtClean="0">
                <a:solidFill>
                  <a:prstClr val="white"/>
                </a:solidFill>
              </a:rPr>
              <a:t>CC BY-SA</a:t>
            </a:r>
            <a:endParaRPr lang="nl-BE" sz="1400" dirty="0">
              <a:solidFill>
                <a:prstClr val="white"/>
              </a:solidFill>
            </a:endParaRPr>
          </a:p>
        </p:txBody>
      </p:sp>
    </p:spTree>
    <p:extLst>
      <p:ext uri="{BB962C8B-B14F-4D97-AF65-F5344CB8AC3E}">
        <p14:creationId xmlns:p14="http://schemas.microsoft.com/office/powerpoint/2010/main" val="3121360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917" y="3414920"/>
            <a:ext cx="2809910" cy="22938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537" y="4329629"/>
            <a:ext cx="4105078" cy="231526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36" y="177649"/>
            <a:ext cx="3810000" cy="20574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6589" y="1199643"/>
            <a:ext cx="3300566" cy="1854918"/>
          </a:xfrm>
          <a:prstGeom prst="rect">
            <a:avLst/>
          </a:prstGeom>
        </p:spPr>
      </p:pic>
    </p:spTree>
    <p:extLst>
      <p:ext uri="{BB962C8B-B14F-4D97-AF65-F5344CB8AC3E}">
        <p14:creationId xmlns:p14="http://schemas.microsoft.com/office/powerpoint/2010/main" val="2690239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13</a:t>
            </a:fld>
            <a:endParaRPr lang="nl-NL" dirty="0"/>
          </a:p>
        </p:txBody>
      </p:sp>
      <p:sp>
        <p:nvSpPr>
          <p:cNvPr id="5" name="TextBox 4"/>
          <p:cNvSpPr txBox="1"/>
          <p:nvPr/>
        </p:nvSpPr>
        <p:spPr>
          <a:xfrm>
            <a:off x="446314" y="1495486"/>
            <a:ext cx="4865914" cy="1323439"/>
          </a:xfrm>
          <a:prstGeom prst="rect">
            <a:avLst/>
          </a:prstGeom>
          <a:noFill/>
        </p:spPr>
        <p:txBody>
          <a:bodyPr wrap="square" rtlCol="0">
            <a:spAutoFit/>
          </a:bodyPr>
          <a:lstStyle/>
          <a:p>
            <a:pPr algn="r"/>
            <a:r>
              <a:rPr lang="nl-BE" sz="4000" dirty="0" smtClean="0">
                <a:solidFill>
                  <a:srgbClr val="005E77"/>
                </a:solidFill>
              </a:rPr>
              <a:t>Bibliotheek-</a:t>
            </a:r>
          </a:p>
          <a:p>
            <a:pPr algn="r"/>
            <a:r>
              <a:rPr lang="nl-BE" sz="4000" dirty="0" smtClean="0">
                <a:solidFill>
                  <a:srgbClr val="005E77"/>
                </a:solidFill>
              </a:rPr>
              <a:t>medewerker als gids</a:t>
            </a:r>
            <a:endParaRPr lang="nl-BE" sz="4000" dirty="0">
              <a:solidFill>
                <a:srgbClr val="005E77"/>
              </a:solidFill>
            </a:endParaRPr>
          </a:p>
        </p:txBody>
      </p:sp>
      <p:pic>
        <p:nvPicPr>
          <p:cNvPr id="2" name="Picture 1"/>
          <p:cNvPicPr>
            <a:picLocks noChangeAspect="1"/>
          </p:cNvPicPr>
          <p:nvPr/>
        </p:nvPicPr>
        <p:blipFill>
          <a:blip r:embed="rId2"/>
          <a:stretch>
            <a:fillRect/>
          </a:stretch>
        </p:blipFill>
        <p:spPr>
          <a:xfrm>
            <a:off x="6074228" y="1495486"/>
            <a:ext cx="5910943" cy="3931008"/>
          </a:xfrm>
          <a:prstGeom prst="rect">
            <a:avLst/>
          </a:prstGeom>
        </p:spPr>
      </p:pic>
      <p:sp>
        <p:nvSpPr>
          <p:cNvPr id="6" name="TextBox 5"/>
          <p:cNvSpPr txBox="1"/>
          <p:nvPr/>
        </p:nvSpPr>
        <p:spPr>
          <a:xfrm>
            <a:off x="446314" y="3377080"/>
            <a:ext cx="5125811" cy="2031325"/>
          </a:xfrm>
          <a:prstGeom prst="rect">
            <a:avLst/>
          </a:prstGeom>
          <a:noFill/>
        </p:spPr>
        <p:txBody>
          <a:bodyPr wrap="square" rtlCol="0">
            <a:spAutoFit/>
          </a:bodyPr>
          <a:lstStyle/>
          <a:p>
            <a:r>
              <a:rPr lang="en-US" dirty="0">
                <a:solidFill>
                  <a:srgbClr val="005E77"/>
                </a:solidFill>
              </a:rPr>
              <a:t>That idea is at least gaining some popularity among other library directors who see the future of the profession as serving not necessarily as gatekeepers, but as coaches and consultants to teach others to sort through the information and use it effectively</a:t>
            </a:r>
            <a:r>
              <a:rPr lang="en-US" dirty="0" smtClean="0">
                <a:solidFill>
                  <a:srgbClr val="005E77"/>
                </a:solidFill>
              </a:rPr>
              <a:t>.</a:t>
            </a:r>
          </a:p>
          <a:p>
            <a:endParaRPr lang="nl-BE" dirty="0">
              <a:solidFill>
                <a:srgbClr val="005E77"/>
              </a:solidFill>
            </a:endParaRPr>
          </a:p>
          <a:p>
            <a:pPr algn="r"/>
            <a:r>
              <a:rPr lang="en-US" sz="1600" dirty="0">
                <a:solidFill>
                  <a:srgbClr val="005E77"/>
                </a:solidFill>
              </a:rPr>
              <a:t>Carl </a:t>
            </a:r>
            <a:r>
              <a:rPr lang="en-US" sz="1600" dirty="0" err="1" smtClean="0">
                <a:solidFill>
                  <a:srgbClr val="005E77"/>
                </a:solidFill>
              </a:rPr>
              <a:t>Straumsheim</a:t>
            </a:r>
            <a:r>
              <a:rPr lang="en-US" sz="1600" dirty="0" smtClean="0">
                <a:solidFill>
                  <a:srgbClr val="005E77"/>
                </a:solidFill>
              </a:rPr>
              <a:t>, ‘Clash in the Stacks’ (2014) </a:t>
            </a:r>
            <a:r>
              <a:rPr lang="en-US" dirty="0" smtClean="0">
                <a:solidFill>
                  <a:srgbClr val="005E77"/>
                </a:solidFill>
              </a:rPr>
              <a:t> </a:t>
            </a:r>
            <a:endParaRPr lang="nl-BE" dirty="0">
              <a:solidFill>
                <a:srgbClr val="005E77"/>
              </a:solidFill>
            </a:endParaRPr>
          </a:p>
        </p:txBody>
      </p:sp>
    </p:spTree>
    <p:extLst>
      <p:ext uri="{BB962C8B-B14F-4D97-AF65-F5344CB8AC3E}">
        <p14:creationId xmlns:p14="http://schemas.microsoft.com/office/powerpoint/2010/main" val="3380781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14</a:t>
            </a:fld>
            <a:endParaRPr lang="nl-NL" dirty="0"/>
          </a:p>
        </p:txBody>
      </p:sp>
      <p:pic>
        <p:nvPicPr>
          <p:cNvPr id="1027" name="Picture 3" descr="An adaptation of Banksy's &quot;Flower Bomber,&quot; this depicts a librarian in protest, throwing Margaret Atwood's &lt;em&gt;A Handmaid's Tale&lt;/em&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521" y="430567"/>
            <a:ext cx="7320089" cy="48861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03446" y="5644616"/>
            <a:ext cx="7974164" cy="338554"/>
          </a:xfrm>
          <a:prstGeom prst="rect">
            <a:avLst/>
          </a:prstGeom>
          <a:noFill/>
        </p:spPr>
        <p:txBody>
          <a:bodyPr wrap="square" rtlCol="0">
            <a:spAutoFit/>
          </a:bodyPr>
          <a:lstStyle/>
          <a:p>
            <a:r>
              <a:rPr lang="en-US" sz="1600" dirty="0" smtClean="0">
                <a:solidFill>
                  <a:srgbClr val="005E77"/>
                </a:solidFill>
              </a:rPr>
              <a:t>Natalie </a:t>
            </a:r>
            <a:r>
              <a:rPr lang="en-US" sz="1600" dirty="0" err="1" smtClean="0">
                <a:solidFill>
                  <a:srgbClr val="005E77"/>
                </a:solidFill>
              </a:rPr>
              <a:t>Zarrelli</a:t>
            </a:r>
            <a:r>
              <a:rPr lang="en-US" sz="1600" dirty="0" smtClean="0">
                <a:solidFill>
                  <a:srgbClr val="005E77"/>
                </a:solidFill>
              </a:rPr>
              <a:t>, ‘The </a:t>
            </a:r>
            <a:r>
              <a:rPr lang="en-US" sz="1600" dirty="0">
                <a:solidFill>
                  <a:srgbClr val="005E77"/>
                </a:solidFill>
              </a:rPr>
              <a:t>Radical Reference Librarians Who Use Info to Challenge </a:t>
            </a:r>
            <a:r>
              <a:rPr lang="en-US" sz="1600" dirty="0" smtClean="0">
                <a:solidFill>
                  <a:srgbClr val="005E77"/>
                </a:solidFill>
              </a:rPr>
              <a:t>Authority’ (2017)</a:t>
            </a:r>
            <a:endParaRPr lang="nl-BE" sz="1600" dirty="0">
              <a:solidFill>
                <a:srgbClr val="005E77"/>
              </a:solidFill>
            </a:endParaRPr>
          </a:p>
        </p:txBody>
      </p:sp>
      <p:pic>
        <p:nvPicPr>
          <p:cNvPr id="8" name="Picture 7"/>
          <p:cNvPicPr>
            <a:picLocks noChangeAspect="1"/>
          </p:cNvPicPr>
          <p:nvPr/>
        </p:nvPicPr>
        <p:blipFill>
          <a:blip r:embed="rId3"/>
          <a:stretch>
            <a:fillRect/>
          </a:stretch>
        </p:blipFill>
        <p:spPr>
          <a:xfrm>
            <a:off x="162960" y="292067"/>
            <a:ext cx="3544635" cy="5329965"/>
          </a:xfrm>
          <a:prstGeom prst="rect">
            <a:avLst/>
          </a:prstGeom>
        </p:spPr>
      </p:pic>
      <p:sp>
        <p:nvSpPr>
          <p:cNvPr id="10" name="TextBox 9"/>
          <p:cNvSpPr txBox="1"/>
          <p:nvPr/>
        </p:nvSpPr>
        <p:spPr>
          <a:xfrm>
            <a:off x="900000" y="6357711"/>
            <a:ext cx="9338661" cy="369332"/>
          </a:xfrm>
          <a:prstGeom prst="rect">
            <a:avLst/>
          </a:prstGeom>
          <a:noFill/>
        </p:spPr>
        <p:txBody>
          <a:bodyPr wrap="square" rtlCol="0">
            <a:spAutoFit/>
          </a:bodyPr>
          <a:lstStyle/>
          <a:p>
            <a:r>
              <a:rPr lang="nl-BE" sz="900" dirty="0" smtClean="0">
                <a:solidFill>
                  <a:schemeClr val="bg1"/>
                </a:solidFill>
                <a:latin typeface="Arial" panose="020B0604020202020204" pitchFamily="34" charset="0"/>
                <a:cs typeface="Arial" panose="020B0604020202020204" pitchFamily="34" charset="0"/>
              </a:rPr>
              <a:t>Foto: </a:t>
            </a:r>
            <a:r>
              <a:rPr lang="nl-BE" sz="900" dirty="0">
                <a:solidFill>
                  <a:schemeClr val="bg1"/>
                </a:solidFill>
                <a:latin typeface="Arial" panose="020B0604020202020204" pitchFamily="34" charset="0"/>
                <a:cs typeface="Arial" panose="020B0604020202020204" pitchFamily="34" charset="0"/>
              </a:rPr>
              <a:t>Lena, CC BY-SA </a:t>
            </a:r>
            <a:r>
              <a:rPr lang="nl-BE" sz="900" dirty="0" smtClean="0">
                <a:solidFill>
                  <a:schemeClr val="bg1"/>
                </a:solidFill>
                <a:latin typeface="Arial" panose="020B0604020202020204" pitchFamily="34" charset="0"/>
                <a:cs typeface="Arial" panose="020B0604020202020204" pitchFamily="34" charset="0"/>
              </a:rPr>
              <a:t>2.0</a:t>
            </a:r>
          </a:p>
          <a:p>
            <a:r>
              <a:rPr lang="nl-BE" sz="900" dirty="0" smtClean="0">
                <a:solidFill>
                  <a:schemeClr val="bg1"/>
                </a:solidFill>
                <a:latin typeface="Arial" panose="020B0604020202020204" pitchFamily="34" charset="0"/>
                <a:cs typeface="Arial" panose="020B0604020202020204" pitchFamily="34" charset="0"/>
              </a:rPr>
              <a:t>Foto: </a:t>
            </a:r>
            <a:r>
              <a:rPr lang="en-US" sz="900" dirty="0" smtClean="0">
                <a:solidFill>
                  <a:schemeClr val="bg1"/>
                </a:solidFill>
                <a:latin typeface="Arial" panose="020B0604020202020204" pitchFamily="34" charset="0"/>
                <a:cs typeface="Arial" panose="020B0604020202020204" pitchFamily="34" charset="0"/>
              </a:rPr>
              <a:t>adaptation </a:t>
            </a:r>
            <a:r>
              <a:rPr lang="en-US" sz="900" dirty="0">
                <a:solidFill>
                  <a:schemeClr val="bg1"/>
                </a:solidFill>
                <a:latin typeface="Arial" panose="020B0604020202020204" pitchFamily="34" charset="0"/>
                <a:cs typeface="Arial" panose="020B0604020202020204" pitchFamily="34" charset="0"/>
              </a:rPr>
              <a:t>of Banksy’s “Flower </a:t>
            </a:r>
            <a:r>
              <a:rPr lang="en-US" sz="900" dirty="0" smtClean="0">
                <a:solidFill>
                  <a:schemeClr val="bg1"/>
                </a:solidFill>
                <a:latin typeface="Arial" panose="020B0604020202020204" pitchFamily="34" charset="0"/>
                <a:cs typeface="Arial" panose="020B0604020202020204" pitchFamily="34" charset="0"/>
              </a:rPr>
              <a:t>Bomber”, depicting </a:t>
            </a:r>
            <a:r>
              <a:rPr lang="en-US" sz="900" dirty="0">
                <a:solidFill>
                  <a:schemeClr val="bg1"/>
                </a:solidFill>
                <a:latin typeface="Arial" panose="020B0604020202020204" pitchFamily="34" charset="0"/>
                <a:cs typeface="Arial" panose="020B0604020202020204" pitchFamily="34" charset="0"/>
              </a:rPr>
              <a:t>a librarian in protest (</a:t>
            </a:r>
            <a:r>
              <a:rPr lang="en-US" sz="900" dirty="0" err="1">
                <a:solidFill>
                  <a:schemeClr val="bg1"/>
                </a:solidFill>
                <a:latin typeface="Arial" panose="020B0604020202020204" pitchFamily="34" charset="0"/>
                <a:cs typeface="Arial" panose="020B0604020202020204" pitchFamily="34" charset="0"/>
              </a:rPr>
              <a:t>Hafuboti</a:t>
            </a:r>
            <a:r>
              <a:rPr lang="en-US" sz="900" dirty="0">
                <a:solidFill>
                  <a:schemeClr val="bg1"/>
                </a:solidFill>
                <a:latin typeface="Arial" panose="020B0604020202020204" pitchFamily="34" charset="0"/>
                <a:cs typeface="Arial" panose="020B0604020202020204" pitchFamily="34" charset="0"/>
              </a:rPr>
              <a:t>, CC BY-SA 4.0</a:t>
            </a:r>
            <a:r>
              <a:rPr lang="en-US" sz="900" dirty="0" smtClean="0">
                <a:solidFill>
                  <a:schemeClr val="bg1"/>
                </a:solidFill>
                <a:latin typeface="Arial" panose="020B0604020202020204" pitchFamily="34" charset="0"/>
                <a:cs typeface="Arial" panose="020B0604020202020204" pitchFamily="34" charset="0"/>
              </a:rPr>
              <a:t>)</a:t>
            </a:r>
            <a:endParaRPr lang="nl-BE"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4548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15</a:t>
            </a:fld>
            <a:endParaRPr lang="nl-NL" dirty="0"/>
          </a:p>
        </p:txBody>
      </p:sp>
      <p:sp>
        <p:nvSpPr>
          <p:cNvPr id="5" name="TextBox 4"/>
          <p:cNvSpPr txBox="1"/>
          <p:nvPr/>
        </p:nvSpPr>
        <p:spPr>
          <a:xfrm>
            <a:off x="576000" y="895850"/>
            <a:ext cx="3777803" cy="1938992"/>
          </a:xfrm>
          <a:prstGeom prst="rect">
            <a:avLst/>
          </a:prstGeom>
          <a:noFill/>
        </p:spPr>
        <p:txBody>
          <a:bodyPr wrap="square" rtlCol="0">
            <a:spAutoFit/>
          </a:bodyPr>
          <a:lstStyle/>
          <a:p>
            <a:pPr algn="r"/>
            <a:r>
              <a:rPr lang="nl-BE" sz="4000" dirty="0" smtClean="0">
                <a:solidFill>
                  <a:srgbClr val="005E77"/>
                </a:solidFill>
              </a:rPr>
              <a:t>Bibliotheek-</a:t>
            </a:r>
          </a:p>
          <a:p>
            <a:pPr algn="r"/>
            <a:r>
              <a:rPr lang="nl-BE" sz="4000" dirty="0" smtClean="0">
                <a:solidFill>
                  <a:srgbClr val="005E77"/>
                </a:solidFill>
              </a:rPr>
              <a:t>medewerker als financier </a:t>
            </a:r>
            <a:endParaRPr lang="nl-BE" sz="4000" dirty="0">
              <a:solidFill>
                <a:srgbClr val="005E77"/>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620" y="664029"/>
            <a:ext cx="6941470" cy="5199324"/>
          </a:xfrm>
          <a:prstGeom prst="rect">
            <a:avLst/>
          </a:prstGeom>
        </p:spPr>
      </p:pic>
      <p:sp>
        <p:nvSpPr>
          <p:cNvPr id="6" name="TextBox 5"/>
          <p:cNvSpPr txBox="1"/>
          <p:nvPr/>
        </p:nvSpPr>
        <p:spPr>
          <a:xfrm>
            <a:off x="827315" y="6426961"/>
            <a:ext cx="9338661" cy="230832"/>
          </a:xfrm>
          <a:prstGeom prst="rect">
            <a:avLst/>
          </a:prstGeom>
          <a:noFill/>
        </p:spPr>
        <p:txBody>
          <a:bodyPr wrap="square" rtlCol="0">
            <a:spAutoFit/>
          </a:bodyPr>
          <a:lstStyle/>
          <a:p>
            <a:r>
              <a:rPr lang="nl-BE" sz="900" dirty="0" smtClean="0">
                <a:solidFill>
                  <a:schemeClr val="bg1"/>
                </a:solidFill>
                <a:latin typeface="Arial" panose="020B0604020202020204" pitchFamily="34" charset="0"/>
                <a:cs typeface="Arial" panose="020B0604020202020204" pitchFamily="34" charset="0"/>
              </a:rPr>
              <a:t>Foto: Philip </a:t>
            </a:r>
            <a:r>
              <a:rPr lang="nl-BE" sz="900" dirty="0" err="1" smtClean="0">
                <a:solidFill>
                  <a:schemeClr val="bg1"/>
                </a:solidFill>
                <a:latin typeface="Arial" panose="020B0604020202020204" pitchFamily="34" charset="0"/>
                <a:cs typeface="Arial" panose="020B0604020202020204" pitchFamily="34" charset="0"/>
              </a:rPr>
              <a:t>Brewer</a:t>
            </a:r>
            <a:r>
              <a:rPr lang="nl-BE" sz="900" dirty="0" smtClean="0">
                <a:solidFill>
                  <a:schemeClr val="bg1"/>
                </a:solidFill>
                <a:latin typeface="Arial" panose="020B0604020202020204" pitchFamily="34" charset="0"/>
                <a:cs typeface="Arial" panose="020B0604020202020204" pitchFamily="34" charset="0"/>
              </a:rPr>
              <a:t> </a:t>
            </a:r>
            <a:endParaRPr lang="nl-BE"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240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16</a:t>
            </a:fld>
            <a:endParaRPr lang="nl-NL" dirty="0"/>
          </a:p>
        </p:txBody>
      </p:sp>
      <p:sp>
        <p:nvSpPr>
          <p:cNvPr id="5" name="TextBox 4"/>
          <p:cNvSpPr txBox="1"/>
          <p:nvPr/>
        </p:nvSpPr>
        <p:spPr>
          <a:xfrm>
            <a:off x="576000" y="1011250"/>
            <a:ext cx="5497286" cy="1077218"/>
          </a:xfrm>
          <a:prstGeom prst="rect">
            <a:avLst/>
          </a:prstGeom>
          <a:noFill/>
        </p:spPr>
        <p:txBody>
          <a:bodyPr wrap="square" rtlCol="0">
            <a:spAutoFit/>
          </a:bodyPr>
          <a:lstStyle/>
          <a:p>
            <a:pPr algn="r"/>
            <a:r>
              <a:rPr lang="nl-BE" sz="3200" dirty="0" smtClean="0">
                <a:solidFill>
                  <a:srgbClr val="005E77"/>
                </a:solidFill>
              </a:rPr>
              <a:t>Potentieel gevaarlijk: bibliotheken als portefeuilles</a:t>
            </a:r>
            <a:endParaRPr lang="nl-BE" sz="3200" dirty="0">
              <a:solidFill>
                <a:srgbClr val="005E77"/>
              </a:solidFill>
            </a:endParaRPr>
          </a:p>
        </p:txBody>
      </p:sp>
      <p:pic>
        <p:nvPicPr>
          <p:cNvPr id="2" name="Picture 1"/>
          <p:cNvPicPr>
            <a:picLocks noChangeAspect="1"/>
          </p:cNvPicPr>
          <p:nvPr/>
        </p:nvPicPr>
        <p:blipFill>
          <a:blip r:embed="rId2"/>
          <a:stretch>
            <a:fillRect/>
          </a:stretch>
        </p:blipFill>
        <p:spPr>
          <a:xfrm>
            <a:off x="6560015" y="1781171"/>
            <a:ext cx="5450329" cy="3559628"/>
          </a:xfrm>
          <a:prstGeom prst="rect">
            <a:avLst/>
          </a:prstGeom>
        </p:spPr>
      </p:pic>
      <p:sp>
        <p:nvSpPr>
          <p:cNvPr id="6" name="TextBox 5"/>
          <p:cNvSpPr txBox="1"/>
          <p:nvPr/>
        </p:nvSpPr>
        <p:spPr>
          <a:xfrm>
            <a:off x="1011428" y="2439182"/>
            <a:ext cx="5084571" cy="3077766"/>
          </a:xfrm>
          <a:prstGeom prst="rect">
            <a:avLst/>
          </a:prstGeom>
          <a:noFill/>
        </p:spPr>
        <p:txBody>
          <a:bodyPr wrap="square" rtlCol="0">
            <a:spAutoFit/>
          </a:bodyPr>
          <a:lstStyle/>
          <a:p>
            <a:r>
              <a:rPr lang="en-US" dirty="0">
                <a:solidFill>
                  <a:srgbClr val="005E77"/>
                </a:solidFill>
              </a:rPr>
              <a:t>We have a situation where the main consumers consume but don’t pay. And the main payers don’t actually do the vast majority of the consuming. Libraries are caught in the middle, not much paid attention to or cared about seriously by either side, as long as we continue to find a way to continue paying. Wallets with a serious case of Stockholm Syndrome</a:t>
            </a:r>
            <a:r>
              <a:rPr lang="en-US" dirty="0" smtClean="0">
                <a:solidFill>
                  <a:srgbClr val="005E77"/>
                </a:solidFill>
              </a:rPr>
              <a:t>.</a:t>
            </a:r>
          </a:p>
          <a:p>
            <a:endParaRPr lang="en-US" dirty="0" smtClean="0">
              <a:solidFill>
                <a:srgbClr val="005E77"/>
              </a:solidFill>
            </a:endParaRPr>
          </a:p>
          <a:p>
            <a:pPr algn="r"/>
            <a:r>
              <a:rPr lang="en-US" sz="1600" dirty="0">
                <a:solidFill>
                  <a:srgbClr val="005E77"/>
                </a:solidFill>
              </a:rPr>
              <a:t>John Dupuis, </a:t>
            </a:r>
            <a:r>
              <a:rPr lang="en-US" sz="1600" dirty="0" smtClean="0">
                <a:solidFill>
                  <a:srgbClr val="005E77"/>
                </a:solidFill>
              </a:rPr>
              <a:t>‘The </a:t>
            </a:r>
            <a:r>
              <a:rPr lang="en-US" sz="1600" dirty="0" err="1">
                <a:solidFill>
                  <a:srgbClr val="005E77"/>
                </a:solidFill>
              </a:rPr>
              <a:t>Sci</a:t>
            </a:r>
            <a:r>
              <a:rPr lang="en-US" sz="1600" dirty="0">
                <a:solidFill>
                  <a:srgbClr val="005E77"/>
                </a:solidFill>
              </a:rPr>
              <a:t>-Hub story so far: Main event or sideshow</a:t>
            </a:r>
            <a:r>
              <a:rPr lang="en-US" sz="1600" dirty="0" smtClean="0">
                <a:solidFill>
                  <a:srgbClr val="005E77"/>
                </a:solidFill>
              </a:rPr>
              <a:t>?’</a:t>
            </a:r>
            <a:r>
              <a:rPr lang="en-US" sz="1600" i="1" dirty="0" smtClean="0">
                <a:solidFill>
                  <a:srgbClr val="005E77"/>
                </a:solidFill>
              </a:rPr>
              <a:t> </a:t>
            </a:r>
            <a:r>
              <a:rPr lang="en-US" sz="1600" dirty="0" smtClean="0">
                <a:solidFill>
                  <a:srgbClr val="005E77"/>
                </a:solidFill>
              </a:rPr>
              <a:t>(2016)</a:t>
            </a:r>
            <a:endParaRPr lang="nl-BE" sz="1600" dirty="0">
              <a:solidFill>
                <a:srgbClr val="005E77"/>
              </a:solidFill>
            </a:endParaRPr>
          </a:p>
        </p:txBody>
      </p:sp>
      <p:sp>
        <p:nvSpPr>
          <p:cNvPr id="7" name="TextBox 6"/>
          <p:cNvSpPr txBox="1"/>
          <p:nvPr/>
        </p:nvSpPr>
        <p:spPr>
          <a:xfrm>
            <a:off x="827315" y="6426961"/>
            <a:ext cx="9338661" cy="230832"/>
          </a:xfrm>
          <a:prstGeom prst="rect">
            <a:avLst/>
          </a:prstGeom>
          <a:noFill/>
        </p:spPr>
        <p:txBody>
          <a:bodyPr wrap="square" rtlCol="0">
            <a:spAutoFit/>
          </a:bodyPr>
          <a:lstStyle/>
          <a:p>
            <a:r>
              <a:rPr lang="nl-BE" sz="900" dirty="0" smtClean="0">
                <a:solidFill>
                  <a:schemeClr val="bg1"/>
                </a:solidFill>
                <a:latin typeface="Arial" panose="020B0604020202020204" pitchFamily="34" charset="0"/>
                <a:cs typeface="Arial" panose="020B0604020202020204" pitchFamily="34" charset="0"/>
              </a:rPr>
              <a:t>Foto: </a:t>
            </a:r>
            <a:r>
              <a:rPr lang="nl-BE" sz="900" dirty="0" err="1">
                <a:solidFill>
                  <a:schemeClr val="bg1"/>
                </a:solidFill>
                <a:latin typeface="Arial" panose="020B0604020202020204" pitchFamily="34" charset="0"/>
                <a:cs typeface="Arial" panose="020B0604020202020204" pitchFamily="34" charset="0"/>
              </a:rPr>
              <a:t>Metropolitan</a:t>
            </a:r>
            <a:r>
              <a:rPr lang="nl-BE" sz="900" dirty="0">
                <a:solidFill>
                  <a:schemeClr val="bg1"/>
                </a:solidFill>
                <a:latin typeface="Arial" panose="020B0604020202020204" pitchFamily="34" charset="0"/>
                <a:cs typeface="Arial" panose="020B0604020202020204" pitchFamily="34" charset="0"/>
              </a:rPr>
              <a:t> Museum of Art</a:t>
            </a:r>
            <a:r>
              <a:rPr lang="nl-BE" sz="900" dirty="0" smtClean="0">
                <a:solidFill>
                  <a:schemeClr val="bg1"/>
                </a:solidFill>
                <a:latin typeface="Arial" panose="020B0604020202020204" pitchFamily="34" charset="0"/>
                <a:cs typeface="Arial" panose="020B0604020202020204" pitchFamily="34" charset="0"/>
              </a:rPr>
              <a:t> </a:t>
            </a:r>
            <a:endParaRPr lang="nl-BE"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058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2177" y="1318945"/>
            <a:ext cx="4197706" cy="4105848"/>
          </a:xfrm>
        </p:spPr>
        <p:txBody>
          <a:bodyPr>
            <a:normAutofit fontScale="25000" lnSpcReduction="20000"/>
          </a:bodyPr>
          <a:lstStyle/>
          <a:p>
            <a:pPr marL="0" indent="0">
              <a:buNone/>
            </a:pPr>
            <a:endParaRPr lang="en-US" sz="4300" dirty="0"/>
          </a:p>
          <a:p>
            <a:pPr marL="0" indent="0" algn="ctr">
              <a:buNone/>
            </a:pPr>
            <a:r>
              <a:rPr lang="en-US" sz="7200" dirty="0" err="1" smtClean="0"/>
              <a:t>zie</a:t>
            </a:r>
            <a:r>
              <a:rPr lang="en-US" sz="7200" dirty="0" smtClean="0"/>
              <a:t> </a:t>
            </a:r>
            <a:r>
              <a:rPr lang="en-US" sz="7200" dirty="0" err="1" smtClean="0"/>
              <a:t>bijvoorbeeld</a:t>
            </a:r>
            <a:r>
              <a:rPr lang="en-US" sz="7200" dirty="0" smtClean="0"/>
              <a:t> </a:t>
            </a:r>
            <a:r>
              <a:rPr lang="en-US" sz="7200" dirty="0" err="1" smtClean="0"/>
              <a:t>situatie</a:t>
            </a:r>
            <a:r>
              <a:rPr lang="en-US" sz="7200" dirty="0" smtClean="0"/>
              <a:t> in V.K.</a:t>
            </a:r>
          </a:p>
          <a:p>
            <a:pPr marL="0" indent="0" algn="ctr">
              <a:buNone/>
            </a:pPr>
            <a:endParaRPr lang="en-US" sz="7200" dirty="0" smtClean="0"/>
          </a:p>
          <a:p>
            <a:pPr marL="0" indent="0">
              <a:buNone/>
            </a:pPr>
            <a:r>
              <a:rPr lang="en-US" sz="7200" dirty="0" smtClean="0"/>
              <a:t>“block-grant allocations”: extra </a:t>
            </a:r>
            <a:r>
              <a:rPr lang="en-US" sz="7200" dirty="0" err="1" smtClean="0"/>
              <a:t>fondsen</a:t>
            </a:r>
            <a:r>
              <a:rPr lang="en-US" sz="7200" dirty="0" smtClean="0"/>
              <a:t> </a:t>
            </a:r>
            <a:r>
              <a:rPr lang="en-US" sz="7200" dirty="0" err="1" smtClean="0"/>
              <a:t>beheerd</a:t>
            </a:r>
            <a:r>
              <a:rPr lang="en-US" sz="7200" dirty="0" smtClean="0"/>
              <a:t> door </a:t>
            </a:r>
            <a:r>
              <a:rPr lang="en-US" sz="7200" dirty="0" err="1" smtClean="0"/>
              <a:t>universiteitsbibliotheken</a:t>
            </a:r>
            <a:r>
              <a:rPr lang="en-US" sz="7200" dirty="0" smtClean="0"/>
              <a:t> om de </a:t>
            </a:r>
            <a:r>
              <a:rPr lang="en-US" sz="7200" dirty="0" err="1" smtClean="0"/>
              <a:t>overgang</a:t>
            </a:r>
            <a:r>
              <a:rPr lang="en-US" sz="7200" dirty="0" smtClean="0"/>
              <a:t> </a:t>
            </a:r>
            <a:r>
              <a:rPr lang="en-US" sz="7200" dirty="0" err="1" smtClean="0"/>
              <a:t>naar</a:t>
            </a:r>
            <a:r>
              <a:rPr lang="en-US" sz="7200" dirty="0" smtClean="0"/>
              <a:t> Gold OA </a:t>
            </a:r>
            <a:r>
              <a:rPr lang="en-US" sz="7200" dirty="0" err="1" smtClean="0"/>
              <a:t>te</a:t>
            </a:r>
            <a:r>
              <a:rPr lang="en-US" sz="7200" dirty="0" smtClean="0"/>
              <a:t> </a:t>
            </a:r>
            <a:r>
              <a:rPr lang="en-US" sz="7200" dirty="0" err="1" smtClean="0"/>
              <a:t>stimuleren</a:t>
            </a:r>
            <a:endParaRPr lang="en-US" sz="7200" dirty="0" smtClean="0"/>
          </a:p>
          <a:p>
            <a:pPr marL="0" indent="0">
              <a:buNone/>
            </a:pPr>
            <a:endParaRPr lang="en-US" sz="7200" dirty="0" smtClean="0"/>
          </a:p>
          <a:p>
            <a:pPr marL="0" indent="0">
              <a:buNone/>
            </a:pPr>
            <a:r>
              <a:rPr lang="en-US" sz="7200" dirty="0" smtClean="0"/>
              <a:t>in 2017-18: 8.000.000 GBP </a:t>
            </a:r>
            <a:r>
              <a:rPr lang="en-US" sz="7200" u="sng" dirty="0" smtClean="0"/>
              <a:t>extra</a:t>
            </a:r>
            <a:r>
              <a:rPr lang="en-US" sz="7200" dirty="0" smtClean="0"/>
              <a:t> (</a:t>
            </a:r>
            <a:r>
              <a:rPr lang="en-US" sz="7200" dirty="0" err="1" smtClean="0"/>
              <a:t>voor</a:t>
            </a:r>
            <a:r>
              <a:rPr lang="en-US" sz="7200" dirty="0" smtClean="0"/>
              <a:t> </a:t>
            </a:r>
            <a:r>
              <a:rPr lang="en-US" sz="7200" dirty="0" err="1" smtClean="0"/>
              <a:t>academische</a:t>
            </a:r>
            <a:r>
              <a:rPr lang="en-US" sz="7200" dirty="0" smtClean="0"/>
              <a:t> </a:t>
            </a:r>
            <a:r>
              <a:rPr lang="en-US" sz="7200" dirty="0" err="1" smtClean="0"/>
              <a:t>uitgeverijen</a:t>
            </a:r>
            <a:r>
              <a:rPr lang="en-US" sz="7200" dirty="0" smtClean="0"/>
              <a:t>) </a:t>
            </a:r>
            <a:endParaRPr lang="en-US" sz="7200" dirty="0"/>
          </a:p>
          <a:p>
            <a:pPr marL="0" indent="0">
              <a:buNone/>
            </a:pPr>
            <a:endParaRPr lang="en-US" sz="7200" dirty="0" smtClean="0"/>
          </a:p>
          <a:p>
            <a:pPr marL="0" indent="0">
              <a:buNone/>
            </a:pPr>
            <a:r>
              <a:rPr lang="en-US" sz="7200" dirty="0" err="1" smtClean="0"/>
              <a:t>universiteitsbibliotheken</a:t>
            </a:r>
            <a:r>
              <a:rPr lang="en-US" sz="7200" dirty="0" smtClean="0"/>
              <a:t> </a:t>
            </a:r>
            <a:r>
              <a:rPr lang="en-US" sz="7200" dirty="0" err="1" smtClean="0"/>
              <a:t>ageren</a:t>
            </a:r>
            <a:r>
              <a:rPr lang="en-US" sz="7200" dirty="0" smtClean="0"/>
              <a:t> </a:t>
            </a:r>
            <a:r>
              <a:rPr lang="en-US" sz="7200" dirty="0" err="1" smtClean="0"/>
              <a:t>als</a:t>
            </a:r>
            <a:r>
              <a:rPr lang="en-US" sz="7200" dirty="0" smtClean="0"/>
              <a:t> het </a:t>
            </a:r>
            <a:r>
              <a:rPr lang="en-US" sz="7200" dirty="0" err="1" smtClean="0"/>
              <a:t>doorgeefluik</a:t>
            </a:r>
            <a:r>
              <a:rPr lang="en-US" sz="7200" dirty="0" smtClean="0"/>
              <a:t> </a:t>
            </a:r>
            <a:r>
              <a:rPr lang="en-US" sz="7200" dirty="0" err="1" smtClean="0"/>
              <a:t>voor</a:t>
            </a:r>
            <a:r>
              <a:rPr lang="en-US" sz="7200" dirty="0"/>
              <a:t> </a:t>
            </a:r>
            <a:r>
              <a:rPr lang="en-US" sz="7200" dirty="0" smtClean="0"/>
              <a:t>de extra </a:t>
            </a:r>
            <a:r>
              <a:rPr lang="en-US" sz="7200" dirty="0" err="1" smtClean="0"/>
              <a:t>fondsen</a:t>
            </a:r>
            <a:r>
              <a:rPr lang="en-US" sz="7200" dirty="0" smtClean="0"/>
              <a:t> </a:t>
            </a:r>
            <a:r>
              <a:rPr lang="en-US" sz="7200" dirty="0" err="1" smtClean="0"/>
              <a:t>tussen</a:t>
            </a:r>
            <a:r>
              <a:rPr lang="en-US" sz="7200" dirty="0" smtClean="0"/>
              <a:t> </a:t>
            </a:r>
            <a:r>
              <a:rPr lang="en-US" sz="7200" dirty="0" err="1" smtClean="0"/>
              <a:t>overheid</a:t>
            </a:r>
            <a:r>
              <a:rPr lang="en-US" sz="7200" dirty="0" smtClean="0"/>
              <a:t> </a:t>
            </a:r>
            <a:r>
              <a:rPr lang="en-US" sz="7200" dirty="0" err="1" smtClean="0"/>
              <a:t>en</a:t>
            </a:r>
            <a:r>
              <a:rPr lang="en-US" sz="7200" dirty="0" smtClean="0"/>
              <a:t> </a:t>
            </a:r>
            <a:r>
              <a:rPr lang="en-US" sz="7200" dirty="0" err="1" smtClean="0"/>
              <a:t>academische</a:t>
            </a:r>
            <a:r>
              <a:rPr lang="en-US" sz="7200" dirty="0" smtClean="0"/>
              <a:t> </a:t>
            </a:r>
            <a:r>
              <a:rPr lang="en-US" sz="7200" dirty="0" err="1" smtClean="0"/>
              <a:t>uitgeverijen</a:t>
            </a:r>
            <a:r>
              <a:rPr lang="en-US" sz="7200" dirty="0" smtClean="0"/>
              <a:t> </a:t>
            </a:r>
            <a:r>
              <a:rPr lang="en-US" sz="7200" dirty="0" err="1" smtClean="0"/>
              <a:t>en</a:t>
            </a:r>
            <a:r>
              <a:rPr lang="en-US" sz="7200" dirty="0" smtClean="0"/>
              <a:t> </a:t>
            </a:r>
            <a:r>
              <a:rPr lang="en-US" sz="7200" dirty="0" err="1" smtClean="0"/>
              <a:t>hebben</a:t>
            </a:r>
            <a:r>
              <a:rPr lang="en-US" sz="7200" dirty="0" smtClean="0"/>
              <a:t> </a:t>
            </a:r>
            <a:r>
              <a:rPr lang="en-US" sz="7200" dirty="0" err="1" smtClean="0"/>
              <a:t>meer</a:t>
            </a:r>
            <a:r>
              <a:rPr lang="en-US" sz="7200" dirty="0" smtClean="0"/>
              <a:t> </a:t>
            </a:r>
            <a:r>
              <a:rPr lang="en-US" sz="7200" dirty="0" err="1" smtClean="0"/>
              <a:t>administratiekosten</a:t>
            </a:r>
            <a:r>
              <a:rPr lang="en-US" sz="7200" dirty="0" smtClean="0"/>
              <a:t> </a:t>
            </a:r>
            <a:r>
              <a:rPr lang="en-US" sz="7200" dirty="0" err="1" smtClean="0"/>
              <a:t>dan</a:t>
            </a:r>
            <a:r>
              <a:rPr lang="en-US" sz="7200" dirty="0" smtClean="0"/>
              <a:t> </a:t>
            </a:r>
            <a:r>
              <a:rPr lang="en-US" sz="7200" dirty="0" err="1" smtClean="0"/>
              <a:t>bij</a:t>
            </a:r>
            <a:r>
              <a:rPr lang="en-US" sz="7200" dirty="0" smtClean="0"/>
              <a:t> het </a:t>
            </a:r>
            <a:r>
              <a:rPr lang="en-US" sz="7200" dirty="0" err="1" smtClean="0"/>
              <a:t>traditionele</a:t>
            </a:r>
            <a:r>
              <a:rPr lang="en-US" sz="7200" dirty="0" smtClean="0"/>
              <a:t> model met </a:t>
            </a:r>
            <a:r>
              <a:rPr lang="en-US" sz="7200" dirty="0" err="1" smtClean="0"/>
              <a:t>abonnementen</a:t>
            </a:r>
            <a:endParaRPr lang="nl-BE" sz="7200" dirty="0"/>
          </a:p>
        </p:txBody>
      </p:sp>
      <p:sp>
        <p:nvSpPr>
          <p:cNvPr id="4" name="Slide Number Placeholder 3"/>
          <p:cNvSpPr>
            <a:spLocks noGrp="1"/>
          </p:cNvSpPr>
          <p:nvPr>
            <p:ph type="sldNum" sz="quarter" idx="12"/>
          </p:nvPr>
        </p:nvSpPr>
        <p:spPr/>
        <p:txBody>
          <a:bodyPr/>
          <a:lstStyle/>
          <a:p>
            <a:fld id="{85114D95-D6A6-084A-9D9C-617B45E258AD}" type="slidenum">
              <a:rPr lang="nl-NL" smtClean="0"/>
              <a:t>17</a:t>
            </a:fld>
            <a:endParaRPr lang="nl-NL" dirty="0"/>
          </a:p>
        </p:txBody>
      </p:sp>
      <p:sp>
        <p:nvSpPr>
          <p:cNvPr id="6" name="TextBox 5"/>
          <p:cNvSpPr txBox="1"/>
          <p:nvPr/>
        </p:nvSpPr>
        <p:spPr>
          <a:xfrm>
            <a:off x="827315" y="6283154"/>
            <a:ext cx="9338661" cy="507831"/>
          </a:xfrm>
          <a:prstGeom prst="rect">
            <a:avLst/>
          </a:prstGeom>
          <a:noFill/>
        </p:spPr>
        <p:txBody>
          <a:bodyPr wrap="square" rtlCol="0">
            <a:spAutoFit/>
          </a:bodyPr>
          <a:lstStyle/>
          <a:p>
            <a:r>
              <a:rPr lang="en-US" sz="900" i="1" dirty="0">
                <a:solidFill>
                  <a:schemeClr val="bg1"/>
                </a:solidFill>
                <a:latin typeface="Arial" panose="020B0604020202020204" pitchFamily="34" charset="0"/>
                <a:cs typeface="Arial" panose="020B0604020202020204" pitchFamily="34" charset="0"/>
              </a:rPr>
              <a:t>Monitoring the transition to Open Access</a:t>
            </a:r>
            <a:r>
              <a:rPr lang="en-US" sz="900" dirty="0" smtClean="0">
                <a:solidFill>
                  <a:schemeClr val="bg1"/>
                </a:solidFill>
                <a:latin typeface="Arial" panose="020B0604020202020204" pitchFamily="34" charset="0"/>
                <a:cs typeface="Arial" panose="020B0604020202020204" pitchFamily="34" charset="0"/>
              </a:rPr>
              <a:t>, </a:t>
            </a:r>
            <a:r>
              <a:rPr lang="en-US" sz="900" dirty="0">
                <a:solidFill>
                  <a:schemeClr val="bg1"/>
                </a:solidFill>
                <a:latin typeface="Arial" panose="020B0604020202020204" pitchFamily="34" charset="0"/>
                <a:cs typeface="Arial" panose="020B0604020202020204" pitchFamily="34" charset="0"/>
              </a:rPr>
              <a:t>2015 [https://www.acu.ac.uk/research-information-network/monitoring-transition-to-open-accessl</a:t>
            </a:r>
            <a:r>
              <a:rPr lang="en-US" sz="900" dirty="0" smtClean="0">
                <a:solidFill>
                  <a:schemeClr val="bg1"/>
                </a:solidFill>
                <a:latin typeface="Arial" panose="020B0604020202020204" pitchFamily="34" charset="0"/>
                <a:cs typeface="Arial" panose="020B0604020202020204" pitchFamily="34" charset="0"/>
              </a:rPr>
              <a:t>]</a:t>
            </a:r>
            <a:endParaRPr lang="nl-BE" sz="900" dirty="0" smtClean="0">
              <a:solidFill>
                <a:schemeClr val="bg1"/>
              </a:solidFill>
              <a:latin typeface="Arial" panose="020B0604020202020204" pitchFamily="34" charset="0"/>
              <a:cs typeface="Arial" panose="020B0604020202020204" pitchFamily="34" charset="0"/>
            </a:endParaRPr>
          </a:p>
          <a:p>
            <a:r>
              <a:rPr lang="nl-BE" sz="900" dirty="0" smtClean="0">
                <a:solidFill>
                  <a:schemeClr val="bg1"/>
                </a:solidFill>
                <a:latin typeface="Arial" panose="020B0604020202020204" pitchFamily="34" charset="0"/>
                <a:cs typeface="Arial" panose="020B0604020202020204" pitchFamily="34" charset="0"/>
              </a:rPr>
              <a:t>Danny </a:t>
            </a:r>
            <a:r>
              <a:rPr lang="nl-BE" sz="900" dirty="0" err="1" smtClean="0">
                <a:solidFill>
                  <a:schemeClr val="bg1"/>
                </a:solidFill>
                <a:latin typeface="Arial" panose="020B0604020202020204" pitchFamily="34" charset="0"/>
                <a:cs typeface="Arial" panose="020B0604020202020204" pitchFamily="34" charset="0"/>
              </a:rPr>
              <a:t>Kinsley</a:t>
            </a:r>
            <a:r>
              <a:rPr lang="nl-BE" sz="900" dirty="0" smtClean="0">
                <a:solidFill>
                  <a:schemeClr val="bg1"/>
                </a:solidFill>
                <a:latin typeface="Arial" panose="020B0604020202020204" pitchFamily="34" charset="0"/>
                <a:cs typeface="Arial" panose="020B0604020202020204" pitchFamily="34" charset="0"/>
              </a:rPr>
              <a:t>, ‘</a:t>
            </a:r>
            <a:r>
              <a:rPr lang="en-US" sz="900" dirty="0" smtClean="0">
                <a:solidFill>
                  <a:schemeClr val="bg1"/>
                </a:solidFill>
                <a:latin typeface="Arial" panose="020B0604020202020204" pitchFamily="34" charset="0"/>
                <a:cs typeface="Arial" panose="020B0604020202020204" pitchFamily="34" charset="0"/>
              </a:rPr>
              <a:t>So did it work? Considering the impact of Finch 5 years on</a:t>
            </a:r>
            <a:r>
              <a:rPr lang="nl-BE" sz="900" dirty="0">
                <a:solidFill>
                  <a:schemeClr val="bg1"/>
                </a:solidFill>
                <a:latin typeface="Arial" panose="020B0604020202020204" pitchFamily="34" charset="0"/>
                <a:cs typeface="Arial" panose="020B0604020202020204" pitchFamily="34" charset="0"/>
              </a:rPr>
              <a:t>’, 2017 [https://</a:t>
            </a:r>
            <a:r>
              <a:rPr lang="nl-BE" sz="900" dirty="0" smtClean="0">
                <a:solidFill>
                  <a:schemeClr val="bg1"/>
                </a:solidFill>
                <a:latin typeface="Arial" panose="020B0604020202020204" pitchFamily="34" charset="0"/>
                <a:cs typeface="Arial" panose="020B0604020202020204" pitchFamily="34" charset="0"/>
              </a:rPr>
              <a:t>www.repository.cam.ac.uk/handle/1810/269913]</a:t>
            </a:r>
          </a:p>
          <a:p>
            <a:r>
              <a:rPr lang="nl-BE" sz="900" dirty="0" smtClean="0">
                <a:solidFill>
                  <a:schemeClr val="bg1"/>
                </a:solidFill>
                <a:latin typeface="Arial" panose="020B0604020202020204" pitchFamily="34" charset="0"/>
                <a:cs typeface="Arial" panose="020B0604020202020204" pitchFamily="34" charset="0"/>
              </a:rPr>
              <a:t>André </a:t>
            </a:r>
            <a:r>
              <a:rPr lang="nl-BE" sz="900" dirty="0" err="1" smtClean="0">
                <a:solidFill>
                  <a:schemeClr val="bg1"/>
                </a:solidFill>
                <a:latin typeface="Arial" panose="020B0604020202020204" pitchFamily="34" charset="0"/>
                <a:cs typeface="Arial" panose="020B0604020202020204" pitchFamily="34" charset="0"/>
              </a:rPr>
              <a:t>Sartori</a:t>
            </a:r>
            <a:r>
              <a:rPr lang="nl-BE" sz="900" dirty="0" smtClean="0">
                <a:solidFill>
                  <a:schemeClr val="bg1"/>
                </a:solidFill>
                <a:latin typeface="Arial" panose="020B0604020202020204" pitchFamily="34" charset="0"/>
                <a:cs typeface="Arial" panose="020B0604020202020204" pitchFamily="34" charset="0"/>
              </a:rPr>
              <a:t> – Danny </a:t>
            </a:r>
            <a:r>
              <a:rPr lang="nl-BE" sz="900" dirty="0" err="1" smtClean="0">
                <a:solidFill>
                  <a:schemeClr val="bg1"/>
                </a:solidFill>
                <a:latin typeface="Arial" panose="020B0604020202020204" pitchFamily="34" charset="0"/>
                <a:cs typeface="Arial" panose="020B0604020202020204" pitchFamily="34" charset="0"/>
              </a:rPr>
              <a:t>Kinsley</a:t>
            </a:r>
            <a:r>
              <a:rPr lang="nl-BE" sz="900" dirty="0" smtClean="0">
                <a:solidFill>
                  <a:schemeClr val="bg1"/>
                </a:solidFill>
                <a:latin typeface="Arial" panose="020B0604020202020204" pitchFamily="34" charset="0"/>
                <a:cs typeface="Arial" panose="020B0604020202020204" pitchFamily="34" charset="0"/>
              </a:rPr>
              <a:t>, ‘</a:t>
            </a:r>
            <a:r>
              <a:rPr lang="en-US" sz="900" dirty="0">
                <a:solidFill>
                  <a:schemeClr val="bg1"/>
                </a:solidFill>
                <a:latin typeface="Arial" panose="020B0604020202020204" pitchFamily="34" charset="0"/>
                <a:cs typeface="Arial" panose="020B0604020202020204" pitchFamily="34" charset="0"/>
              </a:rPr>
              <a:t>Flipping journals or filling pockets? Publisher manipulation of OA policies’, 2017 [https://unlockingresearch-blog.lib.cam.ac.uk/?</a:t>
            </a:r>
            <a:r>
              <a:rPr lang="en-US" sz="900" dirty="0" smtClean="0">
                <a:solidFill>
                  <a:schemeClr val="bg1"/>
                </a:solidFill>
                <a:latin typeface="Arial" panose="020B0604020202020204" pitchFamily="34" charset="0"/>
                <a:cs typeface="Arial" panose="020B0604020202020204" pitchFamily="34" charset="0"/>
              </a:rPr>
              <a:t>p=1726]</a:t>
            </a:r>
            <a:endParaRPr lang="nl-BE" sz="9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253" y="1318945"/>
            <a:ext cx="6963747" cy="4105848"/>
          </a:xfrm>
          <a:prstGeom prst="rect">
            <a:avLst/>
          </a:prstGeom>
        </p:spPr>
      </p:pic>
      <p:sp>
        <p:nvSpPr>
          <p:cNvPr id="8" name="TextBox 7"/>
          <p:cNvSpPr txBox="1"/>
          <p:nvPr/>
        </p:nvSpPr>
        <p:spPr>
          <a:xfrm>
            <a:off x="702177" y="597377"/>
            <a:ext cx="4197706" cy="584775"/>
          </a:xfrm>
          <a:prstGeom prst="rect">
            <a:avLst/>
          </a:prstGeom>
          <a:noFill/>
        </p:spPr>
        <p:txBody>
          <a:bodyPr wrap="square" rtlCol="0">
            <a:spAutoFit/>
          </a:bodyPr>
          <a:lstStyle/>
          <a:p>
            <a:pPr algn="ctr"/>
            <a:r>
              <a:rPr lang="nl-BE" sz="3200" dirty="0" smtClean="0">
                <a:solidFill>
                  <a:srgbClr val="005E77"/>
                </a:solidFill>
              </a:rPr>
              <a:t>Potentieel gevaarlijk</a:t>
            </a:r>
            <a:endParaRPr lang="nl-BE" sz="3200" dirty="0">
              <a:solidFill>
                <a:srgbClr val="005E77"/>
              </a:solidFill>
            </a:endParaRPr>
          </a:p>
        </p:txBody>
      </p:sp>
    </p:spTree>
    <p:extLst>
      <p:ext uri="{BB962C8B-B14F-4D97-AF65-F5344CB8AC3E}">
        <p14:creationId xmlns:p14="http://schemas.microsoft.com/office/powerpoint/2010/main" val="3312903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18</a:t>
            </a:fld>
            <a:endParaRPr lang="nl-NL" dirty="0"/>
          </a:p>
        </p:txBody>
      </p:sp>
      <p:sp>
        <p:nvSpPr>
          <p:cNvPr id="5" name="TextBox 4"/>
          <p:cNvSpPr txBox="1"/>
          <p:nvPr/>
        </p:nvSpPr>
        <p:spPr>
          <a:xfrm>
            <a:off x="515984" y="930927"/>
            <a:ext cx="4897521" cy="1200329"/>
          </a:xfrm>
          <a:prstGeom prst="rect">
            <a:avLst/>
          </a:prstGeom>
          <a:noFill/>
        </p:spPr>
        <p:txBody>
          <a:bodyPr wrap="square" rtlCol="0">
            <a:spAutoFit/>
          </a:bodyPr>
          <a:lstStyle/>
          <a:p>
            <a:pPr algn="r"/>
            <a:r>
              <a:rPr lang="nl-BE" sz="3600" dirty="0" smtClean="0">
                <a:solidFill>
                  <a:srgbClr val="005E77"/>
                </a:solidFill>
              </a:rPr>
              <a:t>Bibliotheekmedewerker </a:t>
            </a:r>
          </a:p>
          <a:p>
            <a:pPr algn="r"/>
            <a:r>
              <a:rPr lang="nl-BE" sz="3600" dirty="0" smtClean="0">
                <a:solidFill>
                  <a:srgbClr val="005E77"/>
                </a:solidFill>
              </a:rPr>
              <a:t>als uitgever</a:t>
            </a:r>
            <a:endParaRPr lang="nl-BE" sz="3600" dirty="0">
              <a:solidFill>
                <a:srgbClr val="005E77"/>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822" y="1132114"/>
            <a:ext cx="6071943" cy="4660446"/>
          </a:xfrm>
          <a:prstGeom prst="rect">
            <a:avLst/>
          </a:prstGeom>
        </p:spPr>
      </p:pic>
      <p:sp>
        <p:nvSpPr>
          <p:cNvPr id="6" name="TextBox 5"/>
          <p:cNvSpPr txBox="1"/>
          <p:nvPr/>
        </p:nvSpPr>
        <p:spPr>
          <a:xfrm>
            <a:off x="515984" y="2745572"/>
            <a:ext cx="5118462" cy="3046988"/>
          </a:xfrm>
          <a:prstGeom prst="rect">
            <a:avLst/>
          </a:prstGeom>
          <a:noFill/>
        </p:spPr>
        <p:txBody>
          <a:bodyPr wrap="square" rtlCol="0">
            <a:spAutoFit/>
          </a:bodyPr>
          <a:lstStyle/>
          <a:p>
            <a:r>
              <a:rPr lang="en-US" dirty="0">
                <a:solidFill>
                  <a:srgbClr val="005E77"/>
                </a:solidFill>
              </a:rPr>
              <a:t>Libraries have the potential to become the crucial nexus for knowledge flows on campus, working both—as they have long done—to collect the knowledge produced around the world for study on their campus and—as they are increasingly doing—to disseminate the knowledge produced on campus around the world</a:t>
            </a:r>
            <a:r>
              <a:rPr lang="en-US" dirty="0" smtClean="0">
                <a:solidFill>
                  <a:srgbClr val="005E77"/>
                </a:solidFill>
              </a:rPr>
              <a:t>.</a:t>
            </a:r>
          </a:p>
          <a:p>
            <a:endParaRPr lang="en-US" i="1" dirty="0">
              <a:solidFill>
                <a:srgbClr val="005E77"/>
              </a:solidFill>
            </a:endParaRPr>
          </a:p>
          <a:p>
            <a:pPr algn="r"/>
            <a:r>
              <a:rPr lang="en-US" sz="1600" dirty="0" smtClean="0">
                <a:solidFill>
                  <a:srgbClr val="005E77"/>
                </a:solidFill>
              </a:rPr>
              <a:t>Dan Cohen and Kathleen Fitzpatrick in </a:t>
            </a:r>
            <a:r>
              <a:rPr lang="en-US" sz="1600" i="1" dirty="0" smtClean="0">
                <a:solidFill>
                  <a:srgbClr val="005E77"/>
                </a:solidFill>
              </a:rPr>
              <a:t>Getting </a:t>
            </a:r>
            <a:r>
              <a:rPr lang="en-US" sz="1600" i="1" dirty="0">
                <a:solidFill>
                  <a:srgbClr val="005E77"/>
                </a:solidFill>
              </a:rPr>
              <a:t>the Word </a:t>
            </a:r>
            <a:r>
              <a:rPr lang="en-US" sz="1600" i="1" dirty="0" smtClean="0">
                <a:solidFill>
                  <a:srgbClr val="005E77"/>
                </a:solidFill>
              </a:rPr>
              <a:t>Out: </a:t>
            </a:r>
            <a:r>
              <a:rPr lang="en-US" sz="1600" i="1" dirty="0">
                <a:solidFill>
                  <a:srgbClr val="005E77"/>
                </a:solidFill>
              </a:rPr>
              <a:t>Academic Libraries as Scholarly </a:t>
            </a:r>
            <a:r>
              <a:rPr lang="en-US" sz="1600" i="1" dirty="0" smtClean="0">
                <a:solidFill>
                  <a:srgbClr val="005E77"/>
                </a:solidFill>
              </a:rPr>
              <a:t>Publishers</a:t>
            </a:r>
            <a:r>
              <a:rPr lang="en-US" sz="1600" dirty="0" smtClean="0">
                <a:solidFill>
                  <a:srgbClr val="005E77"/>
                </a:solidFill>
              </a:rPr>
              <a:t>,</a:t>
            </a:r>
            <a:r>
              <a:rPr lang="en-US" sz="1600" i="1" dirty="0" smtClean="0">
                <a:solidFill>
                  <a:srgbClr val="005E77"/>
                </a:solidFill>
              </a:rPr>
              <a:t> </a:t>
            </a:r>
            <a:r>
              <a:rPr lang="en-US" sz="1600" dirty="0" smtClean="0">
                <a:solidFill>
                  <a:srgbClr val="005E77"/>
                </a:solidFill>
              </a:rPr>
              <a:t>edited </a:t>
            </a:r>
            <a:r>
              <a:rPr lang="en-US" sz="1600" dirty="0">
                <a:solidFill>
                  <a:srgbClr val="005E77"/>
                </a:solidFill>
              </a:rPr>
              <a:t>by Maria Bonn and Mike </a:t>
            </a:r>
            <a:r>
              <a:rPr lang="en-US" sz="1600" dirty="0" smtClean="0">
                <a:solidFill>
                  <a:srgbClr val="005E77"/>
                </a:solidFill>
              </a:rPr>
              <a:t>Furlough (2015)</a:t>
            </a:r>
            <a:endParaRPr lang="nl-BE" sz="1600" dirty="0">
              <a:solidFill>
                <a:srgbClr val="005E77"/>
              </a:solidFill>
            </a:endParaRPr>
          </a:p>
        </p:txBody>
      </p:sp>
      <p:sp>
        <p:nvSpPr>
          <p:cNvPr id="7" name="TextBox 6"/>
          <p:cNvSpPr txBox="1"/>
          <p:nvPr/>
        </p:nvSpPr>
        <p:spPr>
          <a:xfrm>
            <a:off x="827315" y="6426961"/>
            <a:ext cx="9338661" cy="230832"/>
          </a:xfrm>
          <a:prstGeom prst="rect">
            <a:avLst/>
          </a:prstGeom>
          <a:noFill/>
        </p:spPr>
        <p:txBody>
          <a:bodyPr wrap="square" rtlCol="0">
            <a:spAutoFit/>
          </a:bodyPr>
          <a:lstStyle/>
          <a:p>
            <a:r>
              <a:rPr lang="nl-BE" sz="900" dirty="0" smtClean="0">
                <a:solidFill>
                  <a:schemeClr val="bg1"/>
                </a:solidFill>
                <a:latin typeface="Arial" panose="020B0604020202020204" pitchFamily="34" charset="0"/>
                <a:cs typeface="Arial" panose="020B0604020202020204" pitchFamily="34" charset="0"/>
              </a:rPr>
              <a:t>Foto: Wikimedia </a:t>
            </a:r>
            <a:r>
              <a:rPr lang="nl-BE" sz="900" dirty="0" err="1" smtClean="0">
                <a:solidFill>
                  <a:schemeClr val="bg1"/>
                </a:solidFill>
                <a:latin typeface="Arial" panose="020B0604020202020204" pitchFamily="34" charset="0"/>
                <a:cs typeface="Arial" panose="020B0604020202020204" pitchFamily="34" charset="0"/>
              </a:rPr>
              <a:t>Commons</a:t>
            </a:r>
            <a:r>
              <a:rPr lang="nl-BE" sz="900" dirty="0" smtClean="0">
                <a:solidFill>
                  <a:schemeClr val="bg1"/>
                </a:solidFill>
                <a:latin typeface="Arial" panose="020B0604020202020204" pitchFamily="34" charset="0"/>
                <a:cs typeface="Arial" panose="020B0604020202020204" pitchFamily="34" charset="0"/>
              </a:rPr>
              <a:t> </a:t>
            </a:r>
            <a:endParaRPr lang="nl-BE"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0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19</a:t>
            </a:fld>
            <a:endParaRPr lang="nl-NL" dirty="0"/>
          </a:p>
        </p:txBody>
      </p:sp>
      <p:sp>
        <p:nvSpPr>
          <p:cNvPr id="5" name="TextBox 4"/>
          <p:cNvSpPr txBox="1"/>
          <p:nvPr/>
        </p:nvSpPr>
        <p:spPr>
          <a:xfrm>
            <a:off x="751114" y="664029"/>
            <a:ext cx="5497286" cy="1200329"/>
          </a:xfrm>
          <a:prstGeom prst="rect">
            <a:avLst/>
          </a:prstGeom>
          <a:noFill/>
        </p:spPr>
        <p:txBody>
          <a:bodyPr wrap="square" rtlCol="0">
            <a:spAutoFit/>
          </a:bodyPr>
          <a:lstStyle/>
          <a:p>
            <a:pPr algn="r"/>
            <a:r>
              <a:rPr lang="nl-BE" sz="3600" dirty="0" smtClean="0">
                <a:solidFill>
                  <a:srgbClr val="005E77"/>
                </a:solidFill>
              </a:rPr>
              <a:t>Bibliotheekmedewerker </a:t>
            </a:r>
          </a:p>
          <a:p>
            <a:pPr algn="r"/>
            <a:r>
              <a:rPr lang="nl-BE" sz="3600" dirty="0" smtClean="0">
                <a:solidFill>
                  <a:srgbClr val="005E77"/>
                </a:solidFill>
              </a:rPr>
              <a:t>als (copyright) piraat</a:t>
            </a:r>
            <a:endParaRPr lang="nl-BE" sz="3600" dirty="0">
              <a:solidFill>
                <a:srgbClr val="005E77"/>
              </a:solidFill>
            </a:endParaRPr>
          </a:p>
        </p:txBody>
      </p:sp>
      <p:pic>
        <p:nvPicPr>
          <p:cNvPr id="9218" name="Picture 2" descr="Pirate ready to attack enemy ship, drawing : Stockillustra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678" y="544286"/>
            <a:ext cx="4985035" cy="52625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1114" y="2516666"/>
            <a:ext cx="5503817" cy="2585323"/>
          </a:xfrm>
          <a:prstGeom prst="rect">
            <a:avLst/>
          </a:prstGeom>
          <a:noFill/>
        </p:spPr>
        <p:txBody>
          <a:bodyPr wrap="square" rtlCol="0">
            <a:spAutoFit/>
          </a:bodyPr>
          <a:lstStyle/>
          <a:p>
            <a:r>
              <a:rPr lang="en-US" dirty="0">
                <a:solidFill>
                  <a:srgbClr val="005E77"/>
                </a:solidFill>
              </a:rPr>
              <a:t>Libraries and universities pose an apparent threat to copyright guardians because they ostensibly represent a gift economy; they exist to disseminate information for the betterment of the commonweal, rather than to control the flow of information for the benefit of creators</a:t>
            </a:r>
            <a:r>
              <a:rPr lang="en-US" dirty="0" smtClean="0">
                <a:solidFill>
                  <a:srgbClr val="005E77"/>
                </a:solidFill>
              </a:rPr>
              <a:t>.</a:t>
            </a:r>
          </a:p>
          <a:p>
            <a:endParaRPr lang="en-US" dirty="0" smtClean="0">
              <a:solidFill>
                <a:srgbClr val="005E77"/>
              </a:solidFill>
            </a:endParaRPr>
          </a:p>
          <a:p>
            <a:pPr algn="r"/>
            <a:r>
              <a:rPr lang="en-US" dirty="0">
                <a:solidFill>
                  <a:srgbClr val="005E77"/>
                </a:solidFill>
              </a:rPr>
              <a:t>Justin Peters, </a:t>
            </a:r>
            <a:r>
              <a:rPr lang="en-US" i="1" dirty="0" smtClean="0">
                <a:solidFill>
                  <a:srgbClr val="005E77"/>
                </a:solidFill>
              </a:rPr>
              <a:t>The Idealist: Aaron </a:t>
            </a:r>
            <a:r>
              <a:rPr lang="en-US" i="1" dirty="0">
                <a:solidFill>
                  <a:srgbClr val="005E77"/>
                </a:solidFill>
              </a:rPr>
              <a:t>Swartz and the rise of free culture on the Internet </a:t>
            </a:r>
            <a:r>
              <a:rPr lang="en-US" dirty="0" smtClean="0">
                <a:solidFill>
                  <a:srgbClr val="005E77"/>
                </a:solidFill>
              </a:rPr>
              <a:t>(2016)</a:t>
            </a:r>
            <a:endParaRPr lang="nl-BE" dirty="0">
              <a:solidFill>
                <a:srgbClr val="005E77"/>
              </a:solidFill>
            </a:endParaRPr>
          </a:p>
        </p:txBody>
      </p:sp>
    </p:spTree>
    <p:extLst>
      <p:ext uri="{BB962C8B-B14F-4D97-AF65-F5344CB8AC3E}">
        <p14:creationId xmlns:p14="http://schemas.microsoft.com/office/powerpoint/2010/main" val="2968805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Structuur</a:t>
            </a:r>
            <a:endParaRPr lang="nl-NL" dirty="0"/>
          </a:p>
        </p:txBody>
      </p:sp>
      <p:sp>
        <p:nvSpPr>
          <p:cNvPr id="3" name="Tijdelijke aanduiding voor inhoud 2"/>
          <p:cNvSpPr>
            <a:spLocks noGrp="1"/>
          </p:cNvSpPr>
          <p:nvPr>
            <p:ph idx="1"/>
          </p:nvPr>
        </p:nvSpPr>
        <p:spPr/>
        <p:txBody>
          <a:bodyPr/>
          <a:lstStyle/>
          <a:p>
            <a:pPr>
              <a:buFont typeface="Arial" panose="020B0604020202020204" pitchFamily="34" charset="0"/>
              <a:buChar char="•"/>
            </a:pPr>
            <a:r>
              <a:rPr lang="nl-NL" dirty="0" smtClean="0"/>
              <a:t>stereotypes</a:t>
            </a:r>
          </a:p>
          <a:p>
            <a:pPr>
              <a:buFont typeface="Arial" panose="020B0604020202020204" pitchFamily="34" charset="0"/>
              <a:buChar char="•"/>
            </a:pPr>
            <a:endParaRPr lang="nl-NL" dirty="0" smtClean="0"/>
          </a:p>
          <a:p>
            <a:r>
              <a:rPr lang="nl-NL" dirty="0" smtClean="0"/>
              <a:t>hedendaagse rollen </a:t>
            </a:r>
          </a:p>
          <a:p>
            <a:endParaRPr lang="nl-NL" dirty="0"/>
          </a:p>
          <a:p>
            <a:r>
              <a:rPr lang="nl-NL" dirty="0" smtClean="0"/>
              <a:t>concreet voorbeeld: KU Leuven Bibliotheken</a:t>
            </a:r>
          </a:p>
          <a:p>
            <a:pPr marL="457200" lvl="1" indent="0">
              <a:buNone/>
            </a:pPr>
            <a:r>
              <a:rPr lang="nl-NL" dirty="0"/>
              <a:t>opleidingen</a:t>
            </a:r>
          </a:p>
          <a:p>
            <a:pPr marL="457200" lvl="1" indent="0">
              <a:buNone/>
            </a:pPr>
            <a:r>
              <a:rPr lang="nl-NL" dirty="0" smtClean="0"/>
              <a:t>organisatie</a:t>
            </a:r>
          </a:p>
          <a:p>
            <a:pPr marL="457200" lvl="1" indent="0">
              <a:buNone/>
            </a:pPr>
            <a:r>
              <a:rPr lang="nl-NL" dirty="0" smtClean="0"/>
              <a:t>investeringen</a:t>
            </a:r>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a:t>
            </a:fld>
            <a:endParaRPr lang="nl-NL"/>
          </a:p>
        </p:txBody>
      </p:sp>
    </p:spTree>
    <p:extLst>
      <p:ext uri="{BB962C8B-B14F-4D97-AF65-F5344CB8AC3E}">
        <p14:creationId xmlns:p14="http://schemas.microsoft.com/office/powerpoint/2010/main" val="2712316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20</a:t>
            </a:fld>
            <a:endParaRPr lang="nl-NL" dirty="0"/>
          </a:p>
        </p:txBody>
      </p:sp>
      <p:sp>
        <p:nvSpPr>
          <p:cNvPr id="5" name="TextBox 4"/>
          <p:cNvSpPr txBox="1"/>
          <p:nvPr/>
        </p:nvSpPr>
        <p:spPr>
          <a:xfrm>
            <a:off x="827315" y="6426961"/>
            <a:ext cx="9338661" cy="230832"/>
          </a:xfrm>
          <a:prstGeom prst="rect">
            <a:avLst/>
          </a:prstGeom>
          <a:noFill/>
        </p:spPr>
        <p:txBody>
          <a:bodyPr wrap="square" rtlCol="0">
            <a:spAutoFit/>
          </a:bodyPr>
          <a:lstStyle/>
          <a:p>
            <a:r>
              <a:rPr lang="nl-BE" sz="900" dirty="0">
                <a:solidFill>
                  <a:schemeClr val="bg1"/>
                </a:solidFill>
                <a:latin typeface="Arial" panose="020B0604020202020204" pitchFamily="34" charset="0"/>
                <a:cs typeface="Arial" panose="020B0604020202020204" pitchFamily="34" charset="0"/>
              </a:rPr>
              <a:t>http://leddy.uwindsor.ca/sci-hub-problems-and-questions</a:t>
            </a:r>
            <a:endParaRPr lang="nl-BE" sz="9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8414" y="523874"/>
            <a:ext cx="3721677" cy="52673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0" y="617071"/>
            <a:ext cx="6503835" cy="5080930"/>
          </a:xfrm>
          <a:prstGeom prst="rect">
            <a:avLst/>
          </a:prstGeom>
        </p:spPr>
      </p:pic>
    </p:spTree>
    <p:extLst>
      <p:ext uri="{BB962C8B-B14F-4D97-AF65-F5344CB8AC3E}">
        <p14:creationId xmlns:p14="http://schemas.microsoft.com/office/powerpoint/2010/main" val="3303809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Hedendaagse rollen</a:t>
            </a:r>
            <a:endParaRPr lang="nl-NL" dirty="0"/>
          </a:p>
        </p:txBody>
      </p:sp>
      <p:sp>
        <p:nvSpPr>
          <p:cNvPr id="3" name="Tijdelijke aanduiding voor inhoud 2"/>
          <p:cNvSpPr>
            <a:spLocks noGrp="1"/>
          </p:cNvSpPr>
          <p:nvPr>
            <p:ph idx="1"/>
          </p:nvPr>
        </p:nvSpPr>
        <p:spPr/>
        <p:txBody>
          <a:bodyPr>
            <a:normAutofit fontScale="92500" lnSpcReduction="10000"/>
          </a:bodyPr>
          <a:lstStyle/>
          <a:p>
            <a:pPr marL="0" indent="0">
              <a:buNone/>
            </a:pPr>
            <a:r>
              <a:rPr lang="nl-NL" dirty="0" smtClean="0"/>
              <a:t>negatief</a:t>
            </a:r>
          </a:p>
          <a:p>
            <a:pPr marL="457200" lvl="1" indent="0">
              <a:buNone/>
            </a:pPr>
            <a:r>
              <a:rPr lang="nl-NL" dirty="0" smtClean="0"/>
              <a:t>bibliotheekmedewerker als politieagent die toegang tot informatie afschermt</a:t>
            </a:r>
          </a:p>
          <a:p>
            <a:pPr marL="457200" lvl="1" indent="0">
              <a:buNone/>
            </a:pPr>
            <a:r>
              <a:rPr lang="nl-NL" dirty="0" smtClean="0"/>
              <a:t>bibliotheekmedewerker als administratieve kracht die overheidsfondsen doorsluist naar commerciële uitgeverijen</a:t>
            </a:r>
          </a:p>
          <a:p>
            <a:pPr marL="457200" lvl="1" indent="0">
              <a:buNone/>
            </a:pPr>
            <a:endParaRPr lang="nl-NL" dirty="0"/>
          </a:p>
          <a:p>
            <a:pPr marL="0" indent="0">
              <a:buNone/>
            </a:pPr>
            <a:r>
              <a:rPr lang="nl-NL" dirty="0" smtClean="0"/>
              <a:t>positief</a:t>
            </a:r>
          </a:p>
          <a:p>
            <a:pPr marL="457200" lvl="1" indent="0">
              <a:buNone/>
            </a:pPr>
            <a:r>
              <a:rPr lang="nl-NL" dirty="0"/>
              <a:t>b</a:t>
            </a:r>
            <a:r>
              <a:rPr lang="nl-NL" dirty="0" smtClean="0"/>
              <a:t>ibliotheekmedewerker die centrale rol speelt in informatiebemiddeling en wetenschappelijke communicatie</a:t>
            </a:r>
          </a:p>
          <a:p>
            <a:pPr marL="457200" lvl="1" indent="0">
              <a:buNone/>
            </a:pPr>
            <a:r>
              <a:rPr lang="nl-NL" dirty="0" smtClean="0"/>
              <a:t>bibliotheekmedewerker als volwaardige partner in wetenschappelijk onderzoek en onderwijs</a:t>
            </a:r>
          </a:p>
          <a:p>
            <a:pPr marL="457200" lvl="1" indent="0">
              <a:buNone/>
            </a:pPr>
            <a:r>
              <a:rPr lang="nl-NL" dirty="0" smtClean="0"/>
              <a:t>bibliotheekmedewerker die als expert de beste investeringen op het vlak van wetenschappelijke communicatie selecteert</a:t>
            </a:r>
          </a:p>
          <a:p>
            <a:pPr marL="457200" lvl="1" indent="0">
              <a:buNone/>
            </a:pPr>
            <a:endParaRPr lang="nl-NL" dirty="0" smtClean="0"/>
          </a:p>
          <a:p>
            <a:pPr marL="457200" lvl="1" indent="0">
              <a:buNone/>
            </a:pPr>
            <a:endParaRPr lang="nl-NL" dirty="0" smtClean="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21</a:t>
            </a:fld>
            <a:endParaRPr lang="nl-NL"/>
          </a:p>
        </p:txBody>
      </p:sp>
    </p:spTree>
    <p:extLst>
      <p:ext uri="{BB962C8B-B14F-4D97-AF65-F5344CB8AC3E}">
        <p14:creationId xmlns:p14="http://schemas.microsoft.com/office/powerpoint/2010/main" val="1178517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Hedendaagse rollen</a:t>
            </a:r>
            <a:endParaRPr lang="nl-NL"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NL" dirty="0" err="1" smtClean="0"/>
              <a:t>scholarly</a:t>
            </a:r>
            <a:r>
              <a:rPr lang="nl-NL" dirty="0" smtClean="0"/>
              <a:t> </a:t>
            </a:r>
            <a:r>
              <a:rPr lang="nl-NL" dirty="0" err="1" smtClean="0"/>
              <a:t>communication</a:t>
            </a:r>
            <a:r>
              <a:rPr lang="nl-NL" dirty="0" smtClean="0"/>
              <a:t> = “</a:t>
            </a:r>
            <a:r>
              <a:rPr lang="en-US" dirty="0" smtClean="0"/>
              <a:t>The </a:t>
            </a:r>
            <a:r>
              <a:rPr lang="en-US" dirty="0"/>
              <a:t>process by which academics, scholars and researchers share and publish their research findings with the wider academic community and beyond. This includes, but is not limited to, areas such as open access and open data, copyright, institutional repositories and research data management</a:t>
            </a:r>
            <a:r>
              <a:rPr lang="en-US" dirty="0" smtClean="0"/>
              <a:t>.”</a:t>
            </a:r>
            <a:endParaRPr lang="nl-NL" dirty="0" smtClean="0"/>
          </a:p>
          <a:p>
            <a:pPr marL="0" indent="0">
              <a:buNone/>
            </a:pPr>
            <a:endParaRPr lang="nl-NL" dirty="0"/>
          </a:p>
          <a:p>
            <a:pPr marL="0" indent="0">
              <a:buNone/>
            </a:pPr>
            <a:r>
              <a:rPr lang="nl-NL" dirty="0" smtClean="0"/>
              <a:t>dus (minstens basis)kennis nodig van:</a:t>
            </a:r>
          </a:p>
          <a:p>
            <a:pPr marL="457200" lvl="1" indent="0">
              <a:buNone/>
            </a:pPr>
            <a:endParaRPr lang="nl-NL" dirty="0" smtClean="0"/>
          </a:p>
          <a:p>
            <a:pPr lvl="1">
              <a:buFont typeface="Wingdings" panose="05000000000000000000" pitchFamily="2" charset="2"/>
              <a:buChar char="§"/>
            </a:pPr>
            <a:r>
              <a:rPr lang="nl-NL" sz="2600" dirty="0" smtClean="0"/>
              <a:t>databeheer</a:t>
            </a:r>
          </a:p>
          <a:p>
            <a:pPr lvl="1">
              <a:buFont typeface="Wingdings" panose="05000000000000000000" pitchFamily="2" charset="2"/>
              <a:buChar char="§"/>
            </a:pPr>
            <a:r>
              <a:rPr lang="nl-NL" sz="2600" dirty="0"/>
              <a:t>GDPR</a:t>
            </a:r>
          </a:p>
          <a:p>
            <a:pPr lvl="1">
              <a:buFont typeface="Wingdings" panose="05000000000000000000" pitchFamily="2" charset="2"/>
              <a:buChar char="§"/>
            </a:pPr>
            <a:r>
              <a:rPr lang="nl-NL" sz="2600" dirty="0" smtClean="0"/>
              <a:t>copyright</a:t>
            </a:r>
          </a:p>
          <a:p>
            <a:pPr lvl="1">
              <a:buFont typeface="Wingdings" panose="05000000000000000000" pitchFamily="2" charset="2"/>
              <a:buChar char="§"/>
            </a:pPr>
            <a:r>
              <a:rPr lang="nl-NL" sz="2600" dirty="0" err="1"/>
              <a:t>i</a:t>
            </a:r>
            <a:r>
              <a:rPr lang="nl-NL" sz="2600" dirty="0" err="1" smtClean="0"/>
              <a:t>dentifiers</a:t>
            </a:r>
            <a:r>
              <a:rPr lang="nl-NL" sz="2600" dirty="0" smtClean="0"/>
              <a:t> (ORCID, </a:t>
            </a:r>
            <a:r>
              <a:rPr lang="nl-NL" sz="2600" dirty="0" err="1" smtClean="0"/>
              <a:t>DOI’s</a:t>
            </a:r>
            <a:r>
              <a:rPr lang="nl-NL" sz="2600" dirty="0" smtClean="0"/>
              <a:t>, …)</a:t>
            </a:r>
          </a:p>
          <a:p>
            <a:pPr lvl="1">
              <a:buFont typeface="Wingdings" panose="05000000000000000000" pitchFamily="2" charset="2"/>
              <a:buChar char="§"/>
            </a:pPr>
            <a:r>
              <a:rPr lang="nl-NL" sz="2600" dirty="0" smtClean="0"/>
              <a:t>institutionele </a:t>
            </a:r>
            <a:r>
              <a:rPr lang="nl-NL" sz="2600" dirty="0" err="1" smtClean="0"/>
              <a:t>repositories</a:t>
            </a:r>
            <a:endParaRPr lang="nl-NL" sz="2600" dirty="0" smtClean="0"/>
          </a:p>
          <a:p>
            <a:pPr lvl="1">
              <a:buFont typeface="Wingdings" panose="05000000000000000000" pitchFamily="2" charset="2"/>
              <a:buChar char="§"/>
            </a:pPr>
            <a:r>
              <a:rPr lang="nl-NL" sz="2600" dirty="0" smtClean="0"/>
              <a:t>Open Access</a:t>
            </a:r>
          </a:p>
          <a:p>
            <a:pPr lvl="1">
              <a:buFont typeface="Wingdings" panose="05000000000000000000" pitchFamily="2" charset="2"/>
              <a:buChar char="§"/>
            </a:pPr>
            <a:r>
              <a:rPr lang="nl-NL" sz="2600" dirty="0" smtClean="0"/>
              <a:t>(toekomst van) wetenschappelijk publiceren </a:t>
            </a:r>
          </a:p>
          <a:p>
            <a:pPr marL="457200" lvl="1" indent="0">
              <a:buNone/>
            </a:pPr>
            <a:endParaRPr lang="nl-NL" dirty="0" smtClean="0"/>
          </a:p>
          <a:p>
            <a:pPr marL="457200" lvl="1" indent="0">
              <a:buNone/>
            </a:pPr>
            <a:endParaRPr lang="nl-NL" dirty="0" smtClean="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22</a:t>
            </a:fld>
            <a:endParaRPr lang="nl-NL"/>
          </a:p>
        </p:txBody>
      </p:sp>
      <p:sp>
        <p:nvSpPr>
          <p:cNvPr id="5" name="TextBox 4"/>
          <p:cNvSpPr txBox="1"/>
          <p:nvPr/>
        </p:nvSpPr>
        <p:spPr>
          <a:xfrm>
            <a:off x="827315" y="6426961"/>
            <a:ext cx="9338661" cy="230832"/>
          </a:xfrm>
          <a:prstGeom prst="rect">
            <a:avLst/>
          </a:prstGeom>
          <a:noFill/>
        </p:spPr>
        <p:txBody>
          <a:bodyPr wrap="square" rtlCol="0">
            <a:spAutoFit/>
          </a:bodyPr>
          <a:lstStyle/>
          <a:p>
            <a:r>
              <a:rPr lang="nl-BE" sz="900" dirty="0" err="1" smtClean="0">
                <a:solidFill>
                  <a:schemeClr val="bg1"/>
                </a:solidFill>
                <a:latin typeface="Arial" panose="020B0604020202020204" pitchFamily="34" charset="0"/>
                <a:cs typeface="Arial" panose="020B0604020202020204" pitchFamily="34" charset="0"/>
              </a:rPr>
              <a:t>Calire</a:t>
            </a:r>
            <a:r>
              <a:rPr lang="nl-BE" sz="900" dirty="0" smtClean="0">
                <a:solidFill>
                  <a:schemeClr val="bg1"/>
                </a:solidFill>
                <a:latin typeface="Arial" panose="020B0604020202020204" pitchFamily="34" charset="0"/>
                <a:cs typeface="Arial" panose="020B0604020202020204" pitchFamily="34" charset="0"/>
              </a:rPr>
              <a:t> </a:t>
            </a:r>
            <a:r>
              <a:rPr lang="nl-BE" sz="900" dirty="0" err="1" smtClean="0">
                <a:solidFill>
                  <a:schemeClr val="bg1"/>
                </a:solidFill>
                <a:latin typeface="Arial" panose="020B0604020202020204" pitchFamily="34" charset="0"/>
                <a:cs typeface="Arial" panose="020B0604020202020204" pitchFamily="34" charset="0"/>
              </a:rPr>
              <a:t>Sewell</a:t>
            </a:r>
            <a:r>
              <a:rPr lang="nl-BE" sz="900" dirty="0" smtClean="0">
                <a:solidFill>
                  <a:schemeClr val="bg1"/>
                </a:solidFill>
                <a:latin typeface="Arial" panose="020B0604020202020204" pitchFamily="34" charset="0"/>
                <a:cs typeface="Arial" panose="020B0604020202020204" pitchFamily="34" charset="0"/>
              </a:rPr>
              <a:t>, ‘</a:t>
            </a:r>
            <a:r>
              <a:rPr lang="en-US" sz="900" dirty="0">
                <a:solidFill>
                  <a:schemeClr val="bg1"/>
                </a:solidFill>
                <a:latin typeface="Arial" panose="020B0604020202020204" pitchFamily="34" charset="0"/>
                <a:cs typeface="Arial" panose="020B0604020202020204" pitchFamily="34" charset="0"/>
              </a:rPr>
              <a:t>Skills in scholarly communication – needs &amp; development’, https://unlockingresearch-blog.lib.cam.ac.uk/?p=1943</a:t>
            </a:r>
            <a:r>
              <a:rPr lang="nl-BE" sz="900" dirty="0" smtClean="0">
                <a:solidFill>
                  <a:schemeClr val="bg1"/>
                </a:solidFill>
                <a:latin typeface="Arial" panose="020B0604020202020204" pitchFamily="34" charset="0"/>
                <a:cs typeface="Arial" panose="020B0604020202020204" pitchFamily="34" charset="0"/>
              </a:rPr>
              <a:t> </a:t>
            </a:r>
            <a:endParaRPr lang="nl-BE"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0166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Hedendaagse rollen</a:t>
            </a:r>
            <a:endParaRPr lang="nl-NL" dirty="0"/>
          </a:p>
        </p:txBody>
      </p:sp>
      <p:sp>
        <p:nvSpPr>
          <p:cNvPr id="3" name="Tijdelijke aanduiding voor inhoud 2"/>
          <p:cNvSpPr>
            <a:spLocks noGrp="1"/>
          </p:cNvSpPr>
          <p:nvPr>
            <p:ph idx="1"/>
          </p:nvPr>
        </p:nvSpPr>
        <p:spPr>
          <a:xfrm>
            <a:off x="576000" y="1775107"/>
            <a:ext cx="11041200" cy="3938548"/>
          </a:xfrm>
        </p:spPr>
        <p:txBody>
          <a:bodyPr>
            <a:normAutofit fontScale="85000" lnSpcReduction="20000"/>
          </a:bodyPr>
          <a:lstStyle/>
          <a:p>
            <a:pPr marL="0" indent="0">
              <a:buNone/>
            </a:pPr>
            <a:endParaRPr lang="nl-NL" dirty="0"/>
          </a:p>
          <a:p>
            <a:pPr marL="0" indent="0">
              <a:buNone/>
            </a:pPr>
            <a:r>
              <a:rPr lang="nl-NL" dirty="0" smtClean="0"/>
              <a:t>maar ook:</a:t>
            </a:r>
          </a:p>
          <a:p>
            <a:pPr marL="457200" lvl="1" indent="0">
              <a:buNone/>
            </a:pPr>
            <a:endParaRPr lang="nl-NL" dirty="0" smtClean="0"/>
          </a:p>
          <a:p>
            <a:pPr lvl="1">
              <a:buFont typeface="Wingdings" panose="05000000000000000000" pitchFamily="2" charset="2"/>
              <a:buChar char="§"/>
            </a:pPr>
            <a:r>
              <a:rPr lang="nl-NL" sz="2600" dirty="0" err="1" smtClean="0"/>
              <a:t>bibliometrie</a:t>
            </a:r>
            <a:endParaRPr lang="nl-NL" sz="2600" dirty="0" smtClean="0"/>
          </a:p>
          <a:p>
            <a:pPr lvl="1">
              <a:buFont typeface="Wingdings" panose="05000000000000000000" pitchFamily="2" charset="2"/>
              <a:buChar char="§"/>
            </a:pPr>
            <a:r>
              <a:rPr lang="nl-NL" sz="2600" dirty="0" err="1" smtClean="0"/>
              <a:t>altmetrics</a:t>
            </a:r>
            <a:endParaRPr lang="nl-NL" sz="2600" dirty="0" smtClean="0"/>
          </a:p>
          <a:p>
            <a:pPr lvl="1">
              <a:buFont typeface="Wingdings" panose="05000000000000000000" pitchFamily="2" charset="2"/>
              <a:buChar char="§"/>
            </a:pPr>
            <a:r>
              <a:rPr lang="nl-NL" sz="2600" dirty="0" smtClean="0"/>
              <a:t>sociale media</a:t>
            </a:r>
            <a:endParaRPr lang="nl-NL" sz="2600" dirty="0"/>
          </a:p>
          <a:p>
            <a:pPr lvl="1">
              <a:buFont typeface="Wingdings" panose="05000000000000000000" pitchFamily="2" charset="2"/>
              <a:buChar char="§"/>
            </a:pPr>
            <a:r>
              <a:rPr lang="nl-NL" sz="2600" dirty="0" err="1" smtClean="0"/>
              <a:t>text</a:t>
            </a:r>
            <a:r>
              <a:rPr lang="nl-NL" sz="2600" dirty="0" smtClean="0"/>
              <a:t> &amp; data </a:t>
            </a:r>
            <a:r>
              <a:rPr lang="nl-NL" sz="2600" dirty="0" err="1" smtClean="0"/>
              <a:t>mining</a:t>
            </a:r>
            <a:endParaRPr lang="nl-NL" sz="2600" dirty="0" smtClean="0"/>
          </a:p>
          <a:p>
            <a:pPr lvl="1">
              <a:buFont typeface="Wingdings" panose="05000000000000000000" pitchFamily="2" charset="2"/>
              <a:buChar char="§"/>
            </a:pPr>
            <a:r>
              <a:rPr lang="nl-NL" sz="2600" dirty="0" smtClean="0"/>
              <a:t>visualiseringen</a:t>
            </a:r>
          </a:p>
          <a:p>
            <a:pPr lvl="1">
              <a:buFont typeface="Wingdings" panose="05000000000000000000" pitchFamily="2" charset="2"/>
              <a:buChar char="§"/>
            </a:pPr>
            <a:r>
              <a:rPr lang="nl-NL" sz="2600" dirty="0" err="1" smtClean="0"/>
              <a:t>linked</a:t>
            </a:r>
            <a:r>
              <a:rPr lang="nl-NL" sz="2600" dirty="0" smtClean="0"/>
              <a:t> data</a:t>
            </a:r>
          </a:p>
          <a:p>
            <a:pPr lvl="1">
              <a:buFont typeface="Wingdings" panose="05000000000000000000" pitchFamily="2" charset="2"/>
              <a:buChar char="§"/>
            </a:pPr>
            <a:r>
              <a:rPr lang="nl-NL" sz="2600" dirty="0" err="1" smtClean="0"/>
              <a:t>ejournal</a:t>
            </a:r>
            <a:r>
              <a:rPr lang="nl-NL" sz="2600" dirty="0" smtClean="0"/>
              <a:t> en </a:t>
            </a:r>
            <a:r>
              <a:rPr lang="nl-NL" sz="2600" dirty="0" err="1" smtClean="0"/>
              <a:t>ebook</a:t>
            </a:r>
            <a:r>
              <a:rPr lang="nl-NL" sz="2600" dirty="0" smtClean="0"/>
              <a:t> prijsmodellen en licenties</a:t>
            </a:r>
          </a:p>
          <a:p>
            <a:pPr lvl="1">
              <a:buFont typeface="Wingdings" panose="05000000000000000000" pitchFamily="2" charset="2"/>
              <a:buChar char="§"/>
            </a:pPr>
            <a:r>
              <a:rPr lang="nl-NL" sz="2600" dirty="0" smtClean="0"/>
              <a:t>mobiele technologie</a:t>
            </a:r>
          </a:p>
          <a:p>
            <a:pPr lvl="1">
              <a:buFont typeface="Wingdings" panose="05000000000000000000" pitchFamily="2" charset="2"/>
              <a:buChar char="§"/>
            </a:pPr>
            <a:r>
              <a:rPr lang="nl-NL" sz="2600" dirty="0" smtClean="0"/>
              <a:t>project management</a:t>
            </a:r>
            <a:endParaRPr lang="nl-NL" dirty="0" smtClean="0"/>
          </a:p>
          <a:p>
            <a:pPr marL="457200" lvl="1" indent="0">
              <a:buNone/>
            </a:pPr>
            <a:endParaRPr lang="nl-NL" dirty="0" smtClean="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23</a:t>
            </a:fld>
            <a:endParaRPr lang="nl-NL"/>
          </a:p>
        </p:txBody>
      </p:sp>
      <p:sp>
        <p:nvSpPr>
          <p:cNvPr id="5" name="TextBox 4"/>
          <p:cNvSpPr txBox="1"/>
          <p:nvPr/>
        </p:nvSpPr>
        <p:spPr>
          <a:xfrm>
            <a:off x="827315" y="6426961"/>
            <a:ext cx="9338661" cy="230832"/>
          </a:xfrm>
          <a:prstGeom prst="rect">
            <a:avLst/>
          </a:prstGeom>
          <a:noFill/>
        </p:spPr>
        <p:txBody>
          <a:bodyPr wrap="square" rtlCol="0">
            <a:spAutoFit/>
          </a:bodyPr>
          <a:lstStyle/>
          <a:p>
            <a:r>
              <a:rPr lang="nl-BE" sz="900" dirty="0" err="1" smtClean="0">
                <a:solidFill>
                  <a:schemeClr val="bg1"/>
                </a:solidFill>
                <a:latin typeface="Arial" panose="020B0604020202020204" pitchFamily="34" charset="0"/>
                <a:cs typeface="Arial" panose="020B0604020202020204" pitchFamily="34" charset="0"/>
              </a:rPr>
              <a:t>Calire</a:t>
            </a:r>
            <a:r>
              <a:rPr lang="nl-BE" sz="900" dirty="0" smtClean="0">
                <a:solidFill>
                  <a:schemeClr val="bg1"/>
                </a:solidFill>
                <a:latin typeface="Arial" panose="020B0604020202020204" pitchFamily="34" charset="0"/>
                <a:cs typeface="Arial" panose="020B0604020202020204" pitchFamily="34" charset="0"/>
              </a:rPr>
              <a:t> </a:t>
            </a:r>
            <a:r>
              <a:rPr lang="nl-BE" sz="900" dirty="0" err="1" smtClean="0">
                <a:solidFill>
                  <a:schemeClr val="bg1"/>
                </a:solidFill>
                <a:latin typeface="Arial" panose="020B0604020202020204" pitchFamily="34" charset="0"/>
                <a:cs typeface="Arial" panose="020B0604020202020204" pitchFamily="34" charset="0"/>
              </a:rPr>
              <a:t>Sewell</a:t>
            </a:r>
            <a:r>
              <a:rPr lang="nl-BE" sz="900" dirty="0" smtClean="0">
                <a:solidFill>
                  <a:schemeClr val="bg1"/>
                </a:solidFill>
                <a:latin typeface="Arial" panose="020B0604020202020204" pitchFamily="34" charset="0"/>
                <a:cs typeface="Arial" panose="020B0604020202020204" pitchFamily="34" charset="0"/>
              </a:rPr>
              <a:t>, ‘</a:t>
            </a:r>
            <a:r>
              <a:rPr lang="en-US" sz="900" dirty="0">
                <a:solidFill>
                  <a:schemeClr val="bg1"/>
                </a:solidFill>
                <a:latin typeface="Arial" panose="020B0604020202020204" pitchFamily="34" charset="0"/>
                <a:cs typeface="Arial" panose="020B0604020202020204" pitchFamily="34" charset="0"/>
              </a:rPr>
              <a:t>Skills in scholarly communication – needs &amp; development’, https://unlockingresearch-blog.lib.cam.ac.uk/?p=1943</a:t>
            </a:r>
            <a:r>
              <a:rPr lang="nl-BE" sz="900" dirty="0" smtClean="0">
                <a:solidFill>
                  <a:schemeClr val="bg1"/>
                </a:solidFill>
                <a:latin typeface="Arial" panose="020B0604020202020204" pitchFamily="34" charset="0"/>
                <a:cs typeface="Arial" panose="020B0604020202020204" pitchFamily="34" charset="0"/>
              </a:rPr>
              <a:t> </a:t>
            </a:r>
            <a:endParaRPr lang="nl-BE"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327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Hedendaagse rollen</a:t>
            </a:r>
            <a:endParaRPr lang="nl-NL" dirty="0"/>
          </a:p>
        </p:txBody>
      </p:sp>
      <p:sp>
        <p:nvSpPr>
          <p:cNvPr id="3" name="Tijdelijke aanduiding voor inhoud 2"/>
          <p:cNvSpPr>
            <a:spLocks noGrp="1"/>
          </p:cNvSpPr>
          <p:nvPr>
            <p:ph idx="1"/>
          </p:nvPr>
        </p:nvSpPr>
        <p:spPr>
          <a:xfrm>
            <a:off x="576000" y="1775107"/>
            <a:ext cx="11041200" cy="3938548"/>
          </a:xfrm>
        </p:spPr>
        <p:txBody>
          <a:bodyPr>
            <a:normAutofit/>
          </a:bodyPr>
          <a:lstStyle/>
          <a:p>
            <a:pPr marL="0" indent="0">
              <a:buNone/>
            </a:pPr>
            <a:endParaRPr lang="nl-NL" dirty="0"/>
          </a:p>
          <a:p>
            <a:pPr marL="0" indent="0">
              <a:buNone/>
            </a:pPr>
            <a:r>
              <a:rPr lang="nl-NL" dirty="0" smtClean="0"/>
              <a:t>… bovenop het deel van de traditionele taken dat behouden blijft:</a:t>
            </a:r>
          </a:p>
          <a:p>
            <a:pPr marL="0" indent="0">
              <a:buNone/>
            </a:pPr>
            <a:endParaRPr lang="nl-NL" dirty="0"/>
          </a:p>
          <a:p>
            <a:pPr lvl="1"/>
            <a:r>
              <a:rPr lang="nl-BE" dirty="0"/>
              <a:t>studenten, onderzoekers en externen wegwijs maken in de (fysieke en </a:t>
            </a:r>
            <a:r>
              <a:rPr lang="nl-BE" dirty="0" smtClean="0"/>
              <a:t>digitale) </a:t>
            </a:r>
            <a:r>
              <a:rPr lang="nl-BE" dirty="0"/>
              <a:t>collectie</a:t>
            </a:r>
            <a:endParaRPr lang="nl-NL" dirty="0"/>
          </a:p>
          <a:p>
            <a:pPr lvl="1"/>
            <a:r>
              <a:rPr lang="nl-NL" dirty="0" smtClean="0"/>
              <a:t>onderwijsondersteuning</a:t>
            </a:r>
          </a:p>
          <a:p>
            <a:pPr lvl="1"/>
            <a:r>
              <a:rPr lang="nl-NL" dirty="0" smtClean="0"/>
              <a:t>(fysiek en digitaal) collectievorming</a:t>
            </a:r>
          </a:p>
          <a:p>
            <a:pPr lvl="1"/>
            <a:r>
              <a:rPr lang="nl-NL" dirty="0"/>
              <a:t>(fysiek en digitaal) </a:t>
            </a:r>
            <a:r>
              <a:rPr lang="nl-NL" dirty="0" smtClean="0"/>
              <a:t>collectiebeheer</a:t>
            </a:r>
          </a:p>
          <a:p>
            <a:pPr lvl="1"/>
            <a:endParaRPr lang="nl-NL" dirty="0" smtClean="0"/>
          </a:p>
          <a:p>
            <a:pPr lvl="1"/>
            <a:endParaRPr lang="nl-NL" dirty="0" smtClean="0"/>
          </a:p>
          <a:p>
            <a:pPr marL="457200" lvl="1" indent="0">
              <a:buNone/>
            </a:pPr>
            <a:endParaRPr lang="nl-NL" dirty="0" smtClean="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24</a:t>
            </a:fld>
            <a:endParaRPr lang="nl-NL"/>
          </a:p>
        </p:txBody>
      </p:sp>
    </p:spTree>
    <p:extLst>
      <p:ext uri="{BB962C8B-B14F-4D97-AF65-F5344CB8AC3E}">
        <p14:creationId xmlns:p14="http://schemas.microsoft.com/office/powerpoint/2010/main" val="1058744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75999" y="1678572"/>
            <a:ext cx="11041200" cy="2386800"/>
          </a:xfrm>
        </p:spPr>
        <p:txBody>
          <a:bodyPr/>
          <a:lstStyle/>
          <a:p>
            <a:r>
              <a:rPr lang="nl-NL" dirty="0" smtClean="0"/>
              <a:t>Concreet voorbeeld: </a:t>
            </a:r>
            <a:br>
              <a:rPr lang="nl-NL" dirty="0" smtClean="0"/>
            </a:br>
            <a:r>
              <a:rPr lang="nl-NL" dirty="0" smtClean="0"/>
              <a:t>KU Leuven Bibliotheken</a:t>
            </a:r>
            <a:endParaRPr lang="nl-NL" dirty="0"/>
          </a:p>
        </p:txBody>
      </p:sp>
      <p:sp>
        <p:nvSpPr>
          <p:cNvPr id="4" name="Tijdelijke aanduiding voor datum 3"/>
          <p:cNvSpPr txBox="1">
            <a:spLocks/>
          </p:cNvSpPr>
          <p:nvPr/>
        </p:nvSpPr>
        <p:spPr>
          <a:xfrm>
            <a:off x="576000" y="6209998"/>
            <a:ext cx="812962" cy="648002"/>
          </a:xfrm>
          <a:prstGeom prst="rect">
            <a:avLst/>
          </a:prstGeom>
        </p:spPr>
        <p:txBody>
          <a:bodyPr vert="horz" lIns="0" tIns="0" rIns="0" bIns="0" rtlCol="0" anchor="ctr"/>
          <a:lstStyle>
            <a:defPPr>
              <a:defRPr lang="nl-NL"/>
            </a:defPPr>
            <a:lvl1pPr marL="0" algn="l" defTabSz="914400" rtl="0" eaLnBrk="1" latinLnBrk="0" hangingPunct="1">
              <a:defRPr sz="12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
        <p:nvSpPr>
          <p:cNvPr id="5" name="Tijdelijke aanduiding voor voettekst 4"/>
          <p:cNvSpPr txBox="1">
            <a:spLocks/>
          </p:cNvSpPr>
          <p:nvPr/>
        </p:nvSpPr>
        <p:spPr>
          <a:xfrm>
            <a:off x="6748041" y="6209998"/>
            <a:ext cx="3411159" cy="648002"/>
          </a:xfrm>
          <a:prstGeom prst="rect">
            <a:avLst/>
          </a:prstGeom>
        </p:spPr>
        <p:txBody>
          <a:bodyPr vert="horz" lIns="0" tIns="0" rIns="180000" bIns="0" rtlCol="0" anchor="ctr"/>
          <a:lstStyle>
            <a:defPPr>
              <a:defRPr lang="nl-NL"/>
            </a:defPPr>
            <a:lvl1pPr marL="0" algn="r" defTabSz="914400" rtl="0" eaLnBrk="1" latinLnBrk="0" hangingPunct="1">
              <a:defRPr sz="12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
        <p:nvSpPr>
          <p:cNvPr id="9" name="Tijdelijke aanduiding voor dianummer 8"/>
          <p:cNvSpPr>
            <a:spLocks noGrp="1"/>
          </p:cNvSpPr>
          <p:nvPr>
            <p:ph type="sldNum" sz="quarter" idx="12"/>
          </p:nvPr>
        </p:nvSpPr>
        <p:spPr/>
        <p:txBody>
          <a:bodyPr/>
          <a:lstStyle/>
          <a:p>
            <a:fld id="{85114D95-D6A6-084A-9D9C-617B45E258AD}" type="slidenum">
              <a:rPr lang="nl-NL" smtClean="0"/>
              <a:pPr/>
              <a:t>25</a:t>
            </a:fld>
            <a:endParaRPr lang="nl-NL" dirty="0"/>
          </a:p>
        </p:txBody>
      </p:sp>
    </p:spTree>
    <p:extLst>
      <p:ext uri="{BB962C8B-B14F-4D97-AF65-F5344CB8AC3E}">
        <p14:creationId xmlns:p14="http://schemas.microsoft.com/office/powerpoint/2010/main" val="4193483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Opleidingen</a:t>
            </a:r>
            <a:endParaRPr lang="nl-NL" dirty="0"/>
          </a:p>
        </p:txBody>
      </p:sp>
      <p:sp>
        <p:nvSpPr>
          <p:cNvPr id="3" name="Tijdelijke aanduiding voor inhoud 2"/>
          <p:cNvSpPr>
            <a:spLocks noGrp="1"/>
          </p:cNvSpPr>
          <p:nvPr>
            <p:ph idx="1"/>
          </p:nvPr>
        </p:nvSpPr>
        <p:spPr>
          <a:xfrm>
            <a:off x="576000" y="1736470"/>
            <a:ext cx="11041200" cy="3938548"/>
          </a:xfrm>
        </p:spPr>
        <p:txBody>
          <a:bodyPr>
            <a:normAutofit fontScale="70000" lnSpcReduction="20000"/>
          </a:bodyPr>
          <a:lstStyle/>
          <a:p>
            <a:pPr marL="0" indent="0">
              <a:buNone/>
            </a:pPr>
            <a:r>
              <a:rPr lang="nl-NL" dirty="0"/>
              <a:t>o</a:t>
            </a:r>
            <a:r>
              <a:rPr lang="nl-NL" dirty="0" smtClean="0"/>
              <a:t>pleidingskalender KU Leuven Bibliotheken, o.m.:</a:t>
            </a:r>
          </a:p>
          <a:p>
            <a:pPr lvl="1"/>
            <a:endParaRPr lang="nl-BE" dirty="0" smtClean="0"/>
          </a:p>
          <a:p>
            <a:pPr lvl="1"/>
            <a:r>
              <a:rPr lang="nl-BE" dirty="0" smtClean="0"/>
              <a:t>klantvriendelijkheid (verplicht)</a:t>
            </a:r>
          </a:p>
          <a:p>
            <a:pPr lvl="1"/>
            <a:r>
              <a:rPr lang="nl-BE" dirty="0" smtClean="0"/>
              <a:t>Alma</a:t>
            </a:r>
          </a:p>
          <a:p>
            <a:pPr lvl="1"/>
            <a:r>
              <a:rPr lang="nl-BE" dirty="0" smtClean="0"/>
              <a:t>sociale media</a:t>
            </a:r>
          </a:p>
          <a:p>
            <a:pPr lvl="1"/>
            <a:r>
              <a:rPr lang="nl-BE" dirty="0" err="1" smtClean="0"/>
              <a:t>Indesign</a:t>
            </a:r>
            <a:r>
              <a:rPr lang="nl-BE" dirty="0" smtClean="0"/>
              <a:t> (lay-out)</a:t>
            </a:r>
          </a:p>
          <a:p>
            <a:pPr lvl="1"/>
            <a:r>
              <a:rPr lang="nl-BE" smtClean="0"/>
              <a:t>interculturele communicatie</a:t>
            </a:r>
            <a:endParaRPr lang="nl-BE" dirty="0" smtClean="0"/>
          </a:p>
          <a:p>
            <a:pPr lvl="1"/>
            <a:r>
              <a:rPr lang="nl-BE" dirty="0" smtClean="0"/>
              <a:t>i</a:t>
            </a:r>
            <a:r>
              <a:rPr lang="nl-NL" dirty="0" err="1" smtClean="0"/>
              <a:t>nteractieve</a:t>
            </a:r>
            <a:r>
              <a:rPr lang="nl-NL" dirty="0" smtClean="0"/>
              <a:t> </a:t>
            </a:r>
            <a:r>
              <a:rPr lang="nl-NL" dirty="0"/>
              <a:t>sessie presentatievaardigheden</a:t>
            </a:r>
          </a:p>
          <a:p>
            <a:pPr lvl="1"/>
            <a:r>
              <a:rPr lang="nl-NL" dirty="0" err="1" smtClean="0"/>
              <a:t>lunchboxsessies</a:t>
            </a:r>
            <a:endParaRPr lang="nl-NL" dirty="0"/>
          </a:p>
          <a:p>
            <a:pPr lvl="1"/>
            <a:endParaRPr lang="nl-BE" dirty="0" smtClean="0"/>
          </a:p>
          <a:p>
            <a:pPr lvl="1"/>
            <a:endParaRPr lang="nl-BE" dirty="0" smtClean="0"/>
          </a:p>
          <a:p>
            <a:pPr lvl="1"/>
            <a:r>
              <a:rPr lang="nl-BE" dirty="0" smtClean="0"/>
              <a:t>hoe </a:t>
            </a:r>
            <a:r>
              <a:rPr lang="nl-BE" dirty="0"/>
              <a:t>IT problemen oplossen aan de balie</a:t>
            </a:r>
            <a:r>
              <a:rPr lang="nl-BE" dirty="0" smtClean="0"/>
              <a:t>?</a:t>
            </a:r>
          </a:p>
          <a:p>
            <a:pPr lvl="1"/>
            <a:r>
              <a:rPr lang="nl-NL" dirty="0" smtClean="0"/>
              <a:t>infosessie RDM</a:t>
            </a:r>
          </a:p>
          <a:p>
            <a:pPr lvl="1"/>
            <a:r>
              <a:rPr lang="nl-NL" dirty="0" smtClean="0"/>
              <a:t>infosessie </a:t>
            </a:r>
            <a:r>
              <a:rPr lang="nl-NL" dirty="0"/>
              <a:t>OA en </a:t>
            </a:r>
            <a:r>
              <a:rPr lang="nl-NL" dirty="0" err="1" smtClean="0"/>
              <a:t>Lirias</a:t>
            </a:r>
            <a:endParaRPr lang="nl-NL" dirty="0" smtClean="0"/>
          </a:p>
          <a:p>
            <a:pPr lvl="1"/>
            <a:r>
              <a:rPr lang="nl-NL" dirty="0" smtClean="0"/>
              <a:t>infosessie </a:t>
            </a:r>
            <a:r>
              <a:rPr lang="nl-NL" dirty="0"/>
              <a:t>Auteursrecht</a:t>
            </a:r>
          </a:p>
          <a:p>
            <a:pPr lvl="1"/>
            <a:r>
              <a:rPr lang="nl-NL" dirty="0" smtClean="0"/>
              <a:t>beheer </a:t>
            </a:r>
            <a:r>
              <a:rPr lang="nl-NL" dirty="0"/>
              <a:t>van wetenschappelijke </a:t>
            </a:r>
            <a:r>
              <a:rPr lang="nl-NL" dirty="0" smtClean="0"/>
              <a:t>informatie: bibliografische software</a:t>
            </a:r>
          </a:p>
          <a:p>
            <a:pPr lvl="1"/>
            <a:endParaRPr lang="nl-NL" dirty="0" smtClean="0"/>
          </a:p>
          <a:p>
            <a:pPr marL="0" indent="0">
              <a:buNone/>
            </a:pPr>
            <a:endParaRPr lang="nl-NL" dirty="0" smtClean="0"/>
          </a:p>
          <a:p>
            <a:pPr marL="457200" lvl="1" indent="0">
              <a:buNone/>
            </a:pPr>
            <a:endParaRPr lang="nl-NL" dirty="0" smtClean="0"/>
          </a:p>
          <a:p>
            <a:pPr marL="0" indent="0">
              <a:buNone/>
            </a:pPr>
            <a:endParaRPr lang="nl-NL" dirty="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26</a:t>
            </a:fld>
            <a:endParaRPr lang="nl-NL"/>
          </a:p>
        </p:txBody>
      </p:sp>
    </p:spTree>
    <p:extLst>
      <p:ext uri="{BB962C8B-B14F-4D97-AF65-F5344CB8AC3E}">
        <p14:creationId xmlns:p14="http://schemas.microsoft.com/office/powerpoint/2010/main" val="884591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Opleidingen</a:t>
            </a:r>
            <a:endParaRPr lang="nl-NL" dirty="0"/>
          </a:p>
        </p:txBody>
      </p:sp>
      <p:sp>
        <p:nvSpPr>
          <p:cNvPr id="3" name="Tijdelijke aanduiding voor inhoud 2"/>
          <p:cNvSpPr>
            <a:spLocks noGrp="1"/>
          </p:cNvSpPr>
          <p:nvPr>
            <p:ph idx="1"/>
          </p:nvPr>
        </p:nvSpPr>
        <p:spPr>
          <a:xfrm>
            <a:off x="576000" y="1736470"/>
            <a:ext cx="11041200" cy="3938548"/>
          </a:xfrm>
        </p:spPr>
        <p:txBody>
          <a:bodyPr>
            <a:normAutofit/>
          </a:bodyPr>
          <a:lstStyle/>
          <a:p>
            <a:pPr marL="0" indent="0">
              <a:buNone/>
            </a:pPr>
            <a:r>
              <a:rPr lang="nl-NL" dirty="0" smtClean="0"/>
              <a:t>daarnaast aanbod opleidingen KU Leuven en extern (bv. VVBAD, </a:t>
            </a:r>
            <a:r>
              <a:rPr lang="nl-NL" dirty="0" err="1" smtClean="0"/>
              <a:t>Flames</a:t>
            </a:r>
            <a:r>
              <a:rPr lang="nl-NL" dirty="0" smtClean="0"/>
              <a:t>), o.m.:</a:t>
            </a:r>
          </a:p>
          <a:p>
            <a:pPr marL="0" indent="0">
              <a:buNone/>
            </a:pPr>
            <a:endParaRPr lang="nl-NL" dirty="0" smtClean="0"/>
          </a:p>
          <a:p>
            <a:pPr lvl="1"/>
            <a:r>
              <a:rPr lang="it-IT" dirty="0" smtClean="0"/>
              <a:t>SAP</a:t>
            </a:r>
          </a:p>
          <a:p>
            <a:pPr lvl="1"/>
            <a:r>
              <a:rPr lang="it-IT" dirty="0" smtClean="0"/>
              <a:t>Prezi </a:t>
            </a:r>
            <a:r>
              <a:rPr lang="it-IT" dirty="0"/>
              <a:t>Classic en Prezi </a:t>
            </a:r>
            <a:r>
              <a:rPr lang="it-IT" dirty="0" smtClean="0"/>
              <a:t>Next</a:t>
            </a:r>
          </a:p>
          <a:p>
            <a:pPr lvl="1"/>
            <a:r>
              <a:rPr lang="en-GB" dirty="0"/>
              <a:t>Essential tools for R</a:t>
            </a:r>
            <a:endParaRPr lang="nl-NL" dirty="0"/>
          </a:p>
          <a:p>
            <a:pPr lvl="1"/>
            <a:r>
              <a:rPr lang="nl-BE" dirty="0" smtClean="0"/>
              <a:t>Scripting </a:t>
            </a:r>
            <a:r>
              <a:rPr lang="nl-BE" dirty="0"/>
              <a:t>met Linux </a:t>
            </a:r>
            <a:endParaRPr lang="nl-BE" dirty="0" smtClean="0"/>
          </a:p>
          <a:p>
            <a:pPr lvl="1"/>
            <a:r>
              <a:rPr lang="en-GB" dirty="0"/>
              <a:t>Python as Second </a:t>
            </a:r>
            <a:r>
              <a:rPr lang="en-GB" dirty="0" smtClean="0"/>
              <a:t>Language</a:t>
            </a:r>
          </a:p>
          <a:p>
            <a:pPr lvl="1"/>
            <a:r>
              <a:rPr lang="nl-NL" dirty="0"/>
              <a:t>Data </a:t>
            </a:r>
            <a:r>
              <a:rPr lang="nl-NL" dirty="0" err="1"/>
              <a:t>Science</a:t>
            </a:r>
            <a:r>
              <a:rPr lang="nl-NL" dirty="0"/>
              <a:t> Leuven</a:t>
            </a:r>
            <a:endParaRPr lang="it-IT" dirty="0" smtClean="0"/>
          </a:p>
          <a:p>
            <a:pPr lvl="1"/>
            <a:endParaRPr lang="nl-NL" dirty="0" smtClean="0"/>
          </a:p>
          <a:p>
            <a:pPr lvl="1"/>
            <a:endParaRPr lang="nl-NL" dirty="0" smtClean="0"/>
          </a:p>
          <a:p>
            <a:pPr marL="0" indent="0">
              <a:buNone/>
            </a:pPr>
            <a:endParaRPr lang="nl-NL" dirty="0" smtClean="0"/>
          </a:p>
          <a:p>
            <a:pPr marL="457200" lvl="1" indent="0">
              <a:buNone/>
            </a:pPr>
            <a:endParaRPr lang="nl-NL" dirty="0" smtClean="0"/>
          </a:p>
          <a:p>
            <a:pPr marL="0" indent="0">
              <a:buNone/>
            </a:pPr>
            <a:endParaRPr lang="nl-NL" dirty="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27</a:t>
            </a:fld>
            <a:endParaRPr lang="nl-NL"/>
          </a:p>
        </p:txBody>
      </p:sp>
    </p:spTree>
    <p:extLst>
      <p:ext uri="{BB962C8B-B14F-4D97-AF65-F5344CB8AC3E}">
        <p14:creationId xmlns:p14="http://schemas.microsoft.com/office/powerpoint/2010/main" val="1077253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Opleidingen</a:t>
            </a:r>
            <a:endParaRPr lang="nl-NL" dirty="0"/>
          </a:p>
        </p:txBody>
      </p:sp>
      <p:sp>
        <p:nvSpPr>
          <p:cNvPr id="3" name="Tijdelijke aanduiding voor inhoud 2"/>
          <p:cNvSpPr>
            <a:spLocks noGrp="1"/>
          </p:cNvSpPr>
          <p:nvPr>
            <p:ph idx="1"/>
          </p:nvPr>
        </p:nvSpPr>
        <p:spPr/>
        <p:txBody>
          <a:bodyPr/>
          <a:lstStyle/>
          <a:p>
            <a:pPr marL="0" indent="0">
              <a:buNone/>
            </a:pPr>
            <a:r>
              <a:rPr lang="nl-NL" dirty="0"/>
              <a:t>i</a:t>
            </a:r>
            <a:r>
              <a:rPr lang="nl-NL" dirty="0" smtClean="0"/>
              <a:t>nterne stages (alle locaties van KU Leuven Bibliotheken)</a:t>
            </a:r>
          </a:p>
          <a:p>
            <a:pPr lvl="1"/>
            <a:r>
              <a:rPr lang="nl-NL" dirty="0" smtClean="0"/>
              <a:t>balie</a:t>
            </a:r>
          </a:p>
          <a:p>
            <a:pPr lvl="1"/>
            <a:r>
              <a:rPr lang="nl-NL" dirty="0" smtClean="0"/>
              <a:t>acquisitie</a:t>
            </a:r>
          </a:p>
          <a:p>
            <a:pPr marL="0" indent="0">
              <a:buNone/>
            </a:pPr>
            <a:endParaRPr lang="nl-NL" dirty="0"/>
          </a:p>
          <a:p>
            <a:pPr marL="0" indent="0">
              <a:buNone/>
            </a:pPr>
            <a:r>
              <a:rPr lang="nl-NL" dirty="0"/>
              <a:t>u</a:t>
            </a:r>
            <a:r>
              <a:rPr lang="nl-NL" dirty="0" smtClean="0"/>
              <a:t>itwisselingen, o.m. </a:t>
            </a:r>
          </a:p>
          <a:p>
            <a:pPr lvl="1"/>
            <a:r>
              <a:rPr lang="nl-NL" dirty="0" smtClean="0"/>
              <a:t>uitwisseling Universiteitsbibliotheek UA – Faculteitsbibliotheek Letteren &amp; Wijsbegeerte Gent – Artes</a:t>
            </a:r>
          </a:p>
          <a:p>
            <a:pPr lvl="1"/>
            <a:r>
              <a:rPr lang="nl-NL" dirty="0" smtClean="0"/>
              <a:t>Erasmus </a:t>
            </a:r>
            <a:r>
              <a:rPr lang="nl-NL" dirty="0" err="1" smtClean="0"/>
              <a:t>Staff</a:t>
            </a:r>
            <a:r>
              <a:rPr lang="nl-NL" dirty="0" smtClean="0"/>
              <a:t> </a:t>
            </a:r>
            <a:r>
              <a:rPr lang="nl-NL" dirty="0" err="1" smtClean="0"/>
              <a:t>Mobility</a:t>
            </a:r>
            <a:r>
              <a:rPr lang="nl-NL" dirty="0" smtClean="0"/>
              <a:t> </a:t>
            </a:r>
          </a:p>
          <a:p>
            <a:pPr marL="0" indent="0">
              <a:buNone/>
            </a:pPr>
            <a:endParaRPr lang="nl-NL" dirty="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28</a:t>
            </a:fld>
            <a:endParaRPr lang="nl-NL"/>
          </a:p>
        </p:txBody>
      </p:sp>
    </p:spTree>
    <p:extLst>
      <p:ext uri="{BB962C8B-B14F-4D97-AF65-F5344CB8AC3E}">
        <p14:creationId xmlns:p14="http://schemas.microsoft.com/office/powerpoint/2010/main" val="189315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Opleidingen</a:t>
            </a:r>
            <a:endParaRPr lang="nl-NL" dirty="0"/>
          </a:p>
        </p:txBody>
      </p:sp>
      <p:sp>
        <p:nvSpPr>
          <p:cNvPr id="3" name="Tijdelijke aanduiding voor inhoud 2"/>
          <p:cNvSpPr>
            <a:spLocks noGrp="1"/>
          </p:cNvSpPr>
          <p:nvPr>
            <p:ph idx="1"/>
          </p:nvPr>
        </p:nvSpPr>
        <p:spPr>
          <a:xfrm>
            <a:off x="576000" y="1762228"/>
            <a:ext cx="11041200" cy="3938548"/>
          </a:xfrm>
        </p:spPr>
        <p:txBody>
          <a:bodyPr>
            <a:normAutofit fontScale="92500" lnSpcReduction="10000"/>
          </a:bodyPr>
          <a:lstStyle/>
          <a:p>
            <a:pPr marL="0" indent="0">
              <a:buNone/>
            </a:pPr>
            <a:r>
              <a:rPr lang="nl-NL" dirty="0" smtClean="0"/>
              <a:t>TOB = talentontplooiing in de bib</a:t>
            </a:r>
          </a:p>
          <a:p>
            <a:pPr marL="457200" lvl="1" indent="0">
              <a:buNone/>
            </a:pPr>
            <a:endParaRPr lang="nl-NL" dirty="0" smtClean="0"/>
          </a:p>
          <a:p>
            <a:pPr marL="457200" lvl="1" indent="0">
              <a:buNone/>
            </a:pPr>
            <a:r>
              <a:rPr lang="nl-NL" dirty="0" smtClean="0"/>
              <a:t>opleidingstraject, gekoppeld aan het uitwerken van een project </a:t>
            </a:r>
          </a:p>
          <a:p>
            <a:pPr marL="457200" lvl="1" indent="0">
              <a:buNone/>
            </a:pPr>
            <a:r>
              <a:rPr lang="nl-NL" dirty="0" smtClean="0"/>
              <a:t>focus op leiderschap: ontwikkelen van skills om een trekkersrol op te nemen </a:t>
            </a:r>
          </a:p>
          <a:p>
            <a:pPr marL="457200" lvl="1" indent="0">
              <a:buNone/>
            </a:pPr>
            <a:r>
              <a:rPr lang="nl-NL" dirty="0" smtClean="0"/>
              <a:t>alle medewerkers KU Leuven Bibliotheken (voorwaarde: geen leidinggevende functie) kunnen zich kandidaat stellen (wel selectieprocedure)</a:t>
            </a:r>
          </a:p>
          <a:p>
            <a:pPr marL="457200" lvl="1" indent="0">
              <a:buNone/>
            </a:pPr>
            <a:endParaRPr lang="nl-NL" dirty="0"/>
          </a:p>
          <a:p>
            <a:pPr marL="914400" lvl="2" indent="0">
              <a:buNone/>
            </a:pPr>
            <a:r>
              <a:rPr lang="nl-NL" dirty="0" smtClean="0"/>
              <a:t>opleidingstraject: </a:t>
            </a:r>
            <a:r>
              <a:rPr lang="nl-BE" dirty="0" smtClean="0"/>
              <a:t>project- </a:t>
            </a:r>
            <a:r>
              <a:rPr lang="nl-BE" dirty="0"/>
              <a:t>en </a:t>
            </a:r>
            <a:r>
              <a:rPr lang="nl-BE" dirty="0" smtClean="0"/>
              <a:t>changemanagement, creatieve </a:t>
            </a:r>
            <a:r>
              <a:rPr lang="nl-BE" dirty="0"/>
              <a:t>technieken, </a:t>
            </a:r>
            <a:r>
              <a:rPr lang="nl-BE" dirty="0" smtClean="0"/>
              <a:t>presenteren, timemanagement, verslaggeving, teamwerking</a:t>
            </a:r>
            <a:r>
              <a:rPr lang="nl-BE" dirty="0"/>
              <a:t>, </a:t>
            </a:r>
            <a:r>
              <a:rPr lang="nl-BE" dirty="0" smtClean="0"/>
              <a:t>financiën, PR</a:t>
            </a:r>
            <a:endParaRPr lang="nl-BE" dirty="0"/>
          </a:p>
          <a:p>
            <a:pPr marL="457200" lvl="1" indent="0">
              <a:buNone/>
            </a:pPr>
            <a:endParaRPr lang="nl-NL" dirty="0"/>
          </a:p>
          <a:p>
            <a:pPr marL="914400" lvl="2" indent="0">
              <a:buNone/>
            </a:pPr>
            <a:r>
              <a:rPr lang="nl-NL" dirty="0" smtClean="0"/>
              <a:t>2014-15: projecten over communicatie, marketing, RDM en werkplekplanning</a:t>
            </a:r>
          </a:p>
          <a:p>
            <a:pPr marL="914400" lvl="2" indent="0">
              <a:buNone/>
            </a:pPr>
            <a:r>
              <a:rPr lang="nl-NL" dirty="0" smtClean="0"/>
              <a:t>2016-17: projecten over innovatiemanagement, kennismanagement, tevredenheidsmetingen, kwaliteitsbeleid</a:t>
            </a:r>
          </a:p>
          <a:p>
            <a:pPr marL="457200" lvl="1" indent="0">
              <a:buNone/>
            </a:pPr>
            <a:endParaRPr lang="nl-NL" dirty="0" smtClean="0"/>
          </a:p>
          <a:p>
            <a:pPr marL="0" indent="0">
              <a:buNone/>
            </a:pPr>
            <a:endParaRPr lang="nl-NL" dirty="0"/>
          </a:p>
          <a:p>
            <a:pPr marL="0" indent="0">
              <a:buNone/>
            </a:pPr>
            <a:endParaRPr lang="nl-NL" dirty="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29</a:t>
            </a:fld>
            <a:endParaRPr lang="nl-NL"/>
          </a:p>
        </p:txBody>
      </p:sp>
    </p:spTree>
    <p:extLst>
      <p:ext uri="{BB962C8B-B14F-4D97-AF65-F5344CB8AC3E}">
        <p14:creationId xmlns:p14="http://schemas.microsoft.com/office/powerpoint/2010/main" val="3519998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Stereotypes</a:t>
            </a:r>
            <a:endParaRPr lang="nl-NL" dirty="0"/>
          </a:p>
        </p:txBody>
      </p:sp>
      <p:sp>
        <p:nvSpPr>
          <p:cNvPr id="4" name="Tijdelijke aanduiding voor datum 3"/>
          <p:cNvSpPr txBox="1">
            <a:spLocks/>
          </p:cNvSpPr>
          <p:nvPr/>
        </p:nvSpPr>
        <p:spPr>
          <a:xfrm>
            <a:off x="576000" y="6209998"/>
            <a:ext cx="812962" cy="648002"/>
          </a:xfrm>
          <a:prstGeom prst="rect">
            <a:avLst/>
          </a:prstGeom>
        </p:spPr>
        <p:txBody>
          <a:bodyPr vert="horz" lIns="0" tIns="0" rIns="0" bIns="0" rtlCol="0" anchor="ctr"/>
          <a:lstStyle>
            <a:defPPr>
              <a:defRPr lang="nl-NL"/>
            </a:defPPr>
            <a:lvl1pPr marL="0" algn="l" defTabSz="914400" rtl="0" eaLnBrk="1" latinLnBrk="0" hangingPunct="1">
              <a:defRPr sz="12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
        <p:nvSpPr>
          <p:cNvPr id="5" name="Tijdelijke aanduiding voor voettekst 4"/>
          <p:cNvSpPr txBox="1">
            <a:spLocks/>
          </p:cNvSpPr>
          <p:nvPr/>
        </p:nvSpPr>
        <p:spPr>
          <a:xfrm>
            <a:off x="6748041" y="6209998"/>
            <a:ext cx="3411159" cy="648002"/>
          </a:xfrm>
          <a:prstGeom prst="rect">
            <a:avLst/>
          </a:prstGeom>
        </p:spPr>
        <p:txBody>
          <a:bodyPr vert="horz" lIns="0" tIns="0" rIns="180000" bIns="0" rtlCol="0" anchor="ctr"/>
          <a:lstStyle>
            <a:defPPr>
              <a:defRPr lang="nl-NL"/>
            </a:defPPr>
            <a:lvl1pPr marL="0" algn="r" defTabSz="914400" rtl="0" eaLnBrk="1" latinLnBrk="0" hangingPunct="1">
              <a:defRPr sz="12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
        <p:nvSpPr>
          <p:cNvPr id="9" name="Tijdelijke aanduiding voor dianummer 8"/>
          <p:cNvSpPr>
            <a:spLocks noGrp="1"/>
          </p:cNvSpPr>
          <p:nvPr>
            <p:ph type="sldNum" sz="quarter" idx="12"/>
          </p:nvPr>
        </p:nvSpPr>
        <p:spPr/>
        <p:txBody>
          <a:bodyPr/>
          <a:lstStyle/>
          <a:p>
            <a:fld id="{85114D95-D6A6-084A-9D9C-617B45E258AD}" type="slidenum">
              <a:rPr lang="nl-NL" smtClean="0"/>
              <a:pPr/>
              <a:t>3</a:t>
            </a:fld>
            <a:endParaRPr lang="nl-NL" dirty="0"/>
          </a:p>
        </p:txBody>
      </p:sp>
    </p:spTree>
    <p:extLst>
      <p:ext uri="{BB962C8B-B14F-4D97-AF65-F5344CB8AC3E}">
        <p14:creationId xmlns:p14="http://schemas.microsoft.com/office/powerpoint/2010/main" val="1628427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Opleidingen</a:t>
            </a:r>
            <a:endParaRPr lang="nl-NL" dirty="0"/>
          </a:p>
        </p:txBody>
      </p:sp>
      <p:sp>
        <p:nvSpPr>
          <p:cNvPr id="3" name="Tijdelijke aanduiding voor inhoud 2"/>
          <p:cNvSpPr>
            <a:spLocks noGrp="1"/>
          </p:cNvSpPr>
          <p:nvPr>
            <p:ph idx="1"/>
          </p:nvPr>
        </p:nvSpPr>
        <p:spPr>
          <a:xfrm>
            <a:off x="576000" y="1762228"/>
            <a:ext cx="11041200" cy="3938548"/>
          </a:xfrm>
        </p:spPr>
        <p:txBody>
          <a:bodyPr>
            <a:normAutofit/>
          </a:bodyPr>
          <a:lstStyle/>
          <a:p>
            <a:pPr marL="0" indent="0">
              <a:buNone/>
            </a:pPr>
            <a:r>
              <a:rPr lang="nl-NL" dirty="0" smtClean="0"/>
              <a:t>TOB</a:t>
            </a:r>
            <a:endParaRPr lang="nl-NL" dirty="0"/>
          </a:p>
          <a:p>
            <a:pPr marL="457200" lvl="1" indent="0">
              <a:buNone/>
            </a:pPr>
            <a:endParaRPr lang="nl-NL" dirty="0" smtClean="0"/>
          </a:p>
          <a:p>
            <a:pPr marL="457200" lvl="1" indent="0">
              <a:buNone/>
            </a:pPr>
            <a:r>
              <a:rPr lang="nl-NL" dirty="0" smtClean="0"/>
              <a:t>activiteiten projectgroepen TOB voorgesteld tijdens </a:t>
            </a:r>
            <a:r>
              <a:rPr lang="nl-NL" dirty="0" err="1" smtClean="0"/>
              <a:t>lunchboxsessie</a:t>
            </a:r>
            <a:r>
              <a:rPr lang="nl-NL" dirty="0" smtClean="0"/>
              <a:t> en </a:t>
            </a:r>
            <a:r>
              <a:rPr lang="nl-NL" dirty="0" err="1" smtClean="0"/>
              <a:t>personeelsdag</a:t>
            </a:r>
            <a:endParaRPr lang="nl-NL" dirty="0" smtClean="0"/>
          </a:p>
          <a:p>
            <a:pPr marL="457200" lvl="1" indent="0">
              <a:buNone/>
            </a:pPr>
            <a:r>
              <a:rPr lang="nl-NL" dirty="0" err="1" smtClean="0"/>
              <a:t>TOB’ers</a:t>
            </a:r>
            <a:r>
              <a:rPr lang="nl-NL" dirty="0" smtClean="0"/>
              <a:t> organiseren </a:t>
            </a:r>
            <a:r>
              <a:rPr lang="nl-NL" dirty="0" err="1" smtClean="0"/>
              <a:t>personeelsdag</a:t>
            </a:r>
            <a:r>
              <a:rPr lang="nl-NL" dirty="0" smtClean="0"/>
              <a:t> KU Leuven Bibliotheken</a:t>
            </a:r>
          </a:p>
          <a:p>
            <a:pPr marL="457200" lvl="1" indent="0">
              <a:buNone/>
            </a:pPr>
            <a:r>
              <a:rPr lang="nl-NL" dirty="0" smtClean="0"/>
              <a:t>diploma-uitreiking TOB tijdens </a:t>
            </a:r>
            <a:r>
              <a:rPr lang="nl-NL" dirty="0" err="1" smtClean="0"/>
              <a:t>personeelsdag</a:t>
            </a:r>
            <a:r>
              <a:rPr lang="nl-NL" dirty="0" smtClean="0"/>
              <a:t> KU Leuven Bibliotheken</a:t>
            </a:r>
          </a:p>
          <a:p>
            <a:pPr marL="457200" lvl="1" indent="0">
              <a:buNone/>
            </a:pPr>
            <a:endParaRPr lang="nl-NL" dirty="0"/>
          </a:p>
          <a:p>
            <a:pPr marL="457200" lvl="1" indent="0">
              <a:buNone/>
            </a:pPr>
            <a:r>
              <a:rPr lang="nl-NL" dirty="0" smtClean="0"/>
              <a:t>eindrapport TOB projecten wordt voorgesteld op MT =&gt; meer dan de helft in één of andere vorm opgepikt binnen actielijnen strategisch plan KU Leuven Bibliotheken 2018-21</a:t>
            </a:r>
          </a:p>
          <a:p>
            <a:pPr marL="457200" lvl="1" indent="0">
              <a:buNone/>
            </a:pPr>
            <a:endParaRPr lang="nl-NL" dirty="0"/>
          </a:p>
          <a:p>
            <a:pPr marL="457200" lvl="1" indent="0">
              <a:buNone/>
            </a:pPr>
            <a:endParaRPr lang="nl-NL" dirty="0" smtClean="0"/>
          </a:p>
          <a:p>
            <a:pPr marL="0" indent="0">
              <a:buNone/>
            </a:pPr>
            <a:endParaRPr lang="nl-NL" dirty="0"/>
          </a:p>
          <a:p>
            <a:pPr marL="0" indent="0">
              <a:buNone/>
            </a:pPr>
            <a:endParaRPr lang="nl-NL" dirty="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30</a:t>
            </a:fld>
            <a:endParaRPr lang="nl-NL"/>
          </a:p>
        </p:txBody>
      </p:sp>
    </p:spTree>
    <p:extLst>
      <p:ext uri="{BB962C8B-B14F-4D97-AF65-F5344CB8AC3E}">
        <p14:creationId xmlns:p14="http://schemas.microsoft.com/office/powerpoint/2010/main" val="173807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Opleidingen</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dirty="0" smtClean="0"/>
              <a:t>leidinggevenden</a:t>
            </a:r>
          </a:p>
          <a:p>
            <a:pPr marL="457200" lvl="1" indent="0">
              <a:buNone/>
            </a:pPr>
            <a:endParaRPr lang="nl-NL" dirty="0" smtClean="0"/>
          </a:p>
          <a:p>
            <a:pPr lvl="1"/>
            <a:r>
              <a:rPr lang="nl-NL" dirty="0" smtClean="0"/>
              <a:t>intervisies: niet alleen aandacht voor ontwikkeling van expertise, maar ook HR aspecten</a:t>
            </a:r>
          </a:p>
          <a:p>
            <a:pPr lvl="1"/>
            <a:endParaRPr lang="nl-NL" dirty="0" smtClean="0"/>
          </a:p>
          <a:p>
            <a:pPr lvl="1"/>
            <a:r>
              <a:rPr lang="nl-NL" dirty="0" smtClean="0"/>
              <a:t>COLET: </a:t>
            </a:r>
            <a:r>
              <a:rPr lang="nl-BE" dirty="0" smtClean="0"/>
              <a:t>collega’s </a:t>
            </a:r>
            <a:r>
              <a:rPr lang="nl-BE" dirty="0"/>
              <a:t>leidinggevenden </a:t>
            </a:r>
            <a:r>
              <a:rPr lang="nl-BE" dirty="0" smtClean="0"/>
              <a:t>teamwork</a:t>
            </a:r>
          </a:p>
          <a:p>
            <a:pPr marL="914400" lvl="2" indent="0">
              <a:buNone/>
            </a:pPr>
            <a:r>
              <a:rPr lang="nl-NL" dirty="0" smtClean="0"/>
              <a:t>2018-19: vergelijkbaar met TOB, maar op maat van (“jonge”) leidinggevenden</a:t>
            </a:r>
          </a:p>
          <a:p>
            <a:pPr marL="914400" lvl="2" indent="0">
              <a:buNone/>
            </a:pPr>
            <a:r>
              <a:rPr lang="nl-NL" dirty="0" smtClean="0"/>
              <a:t>meerwaarde van </a:t>
            </a:r>
            <a:r>
              <a:rPr lang="nl-BE" dirty="0" smtClean="0"/>
              <a:t>geïntegreerd </a:t>
            </a:r>
            <a:r>
              <a:rPr lang="nl-BE" dirty="0"/>
              <a:t>traject </a:t>
            </a:r>
            <a:r>
              <a:rPr lang="nl-BE" dirty="0" smtClean="0"/>
              <a:t>met begeleiding </a:t>
            </a:r>
            <a:r>
              <a:rPr lang="nl-BE" dirty="0"/>
              <a:t>door </a:t>
            </a:r>
            <a:r>
              <a:rPr lang="nl-BE" dirty="0" smtClean="0"/>
              <a:t>vaste </a:t>
            </a:r>
            <a:r>
              <a:rPr lang="nl-BE" dirty="0"/>
              <a:t>coach </a:t>
            </a:r>
            <a:r>
              <a:rPr lang="nl-BE" dirty="0" smtClean="0"/>
              <a:t>gedurende een gans jaar en meerwaarde voor groepsvorming </a:t>
            </a:r>
            <a:r>
              <a:rPr lang="nl-BE" dirty="0"/>
              <a:t>KU Leuven </a:t>
            </a:r>
            <a:r>
              <a:rPr lang="nl-BE" dirty="0" smtClean="0"/>
              <a:t>Bibliotheken (</a:t>
            </a:r>
            <a:r>
              <a:rPr lang="nl-BE" dirty="0" err="1" smtClean="0"/>
              <a:t>vs</a:t>
            </a:r>
            <a:r>
              <a:rPr lang="nl-BE" dirty="0" smtClean="0"/>
              <a:t> volgen van aantal </a:t>
            </a:r>
            <a:r>
              <a:rPr lang="nl-BE" dirty="0"/>
              <a:t>losse </a:t>
            </a:r>
            <a:r>
              <a:rPr lang="nl-BE" dirty="0" smtClean="0"/>
              <a:t>cursussen)</a:t>
            </a:r>
            <a:endParaRPr lang="nl-NL" dirty="0"/>
          </a:p>
          <a:p>
            <a:pPr marL="0" indent="0">
              <a:buNone/>
            </a:pPr>
            <a:endParaRPr lang="nl-NL" dirty="0"/>
          </a:p>
          <a:p>
            <a:pPr marL="0" indent="0">
              <a:buNone/>
            </a:pPr>
            <a:endParaRPr lang="nl-NL" dirty="0"/>
          </a:p>
          <a:p>
            <a:pPr marL="0"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31</a:t>
            </a:fld>
            <a:endParaRPr lang="nl-NL"/>
          </a:p>
        </p:txBody>
      </p:sp>
    </p:spTree>
    <p:extLst>
      <p:ext uri="{BB962C8B-B14F-4D97-AF65-F5344CB8AC3E}">
        <p14:creationId xmlns:p14="http://schemas.microsoft.com/office/powerpoint/2010/main" val="1957456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Organisatie</a:t>
            </a:r>
            <a:endParaRPr lang="nl-NL" dirty="0"/>
          </a:p>
        </p:txBody>
      </p:sp>
      <p:sp>
        <p:nvSpPr>
          <p:cNvPr id="3" name="Tijdelijke aanduiding voor inhoud 2"/>
          <p:cNvSpPr>
            <a:spLocks noGrp="1"/>
          </p:cNvSpPr>
          <p:nvPr>
            <p:ph idx="1"/>
          </p:nvPr>
        </p:nvSpPr>
        <p:spPr/>
        <p:txBody>
          <a:bodyPr/>
          <a:lstStyle/>
          <a:p>
            <a:pPr marL="0" indent="0">
              <a:buNone/>
            </a:pPr>
            <a:r>
              <a:rPr lang="nl-NL" dirty="0" smtClean="0"/>
              <a:t>Bibliotheekmedewerker als gids</a:t>
            </a:r>
          </a:p>
          <a:p>
            <a:pPr marL="0" indent="0">
              <a:buNone/>
            </a:pPr>
            <a:endParaRPr lang="nl-NL" dirty="0"/>
          </a:p>
          <a:p>
            <a:pPr marL="457200" lvl="1" indent="0">
              <a:buNone/>
            </a:pPr>
            <a:r>
              <a:rPr lang="nl-NL" dirty="0" smtClean="0"/>
              <a:t>bv. reorganisatie faculteitsbibliotheek Letteren en Centrale Bibliotheek in 2015</a:t>
            </a:r>
          </a:p>
          <a:p>
            <a:pPr marL="457200" lvl="1" indent="0">
              <a:buNone/>
            </a:pPr>
            <a:endParaRPr lang="nl-NL" dirty="0" smtClean="0"/>
          </a:p>
          <a:p>
            <a:pPr marL="914400" lvl="2" indent="0">
              <a:buNone/>
            </a:pPr>
            <a:r>
              <a:rPr lang="nl-NL" sz="2400" dirty="0" smtClean="0"/>
              <a:t>creatie Artes, met o.m. </a:t>
            </a:r>
          </a:p>
          <a:p>
            <a:pPr lvl="3">
              <a:buFont typeface="Courier New" panose="02070309020205020404" pitchFamily="49" charset="0"/>
              <a:buChar char="o"/>
            </a:pPr>
            <a:r>
              <a:rPr lang="nl-NL" sz="2000" dirty="0" smtClean="0"/>
              <a:t>expert digital </a:t>
            </a:r>
            <a:r>
              <a:rPr lang="nl-NL" sz="2000" dirty="0" err="1" smtClean="0"/>
              <a:t>scholarship</a:t>
            </a:r>
            <a:r>
              <a:rPr lang="nl-NL" sz="2000" dirty="0" smtClean="0"/>
              <a:t> in </a:t>
            </a:r>
            <a:r>
              <a:rPr lang="nl-NL" sz="2000" dirty="0" err="1" smtClean="0"/>
              <a:t>the</a:t>
            </a:r>
            <a:r>
              <a:rPr lang="nl-NL" sz="2000" dirty="0" smtClean="0"/>
              <a:t> </a:t>
            </a:r>
            <a:r>
              <a:rPr lang="nl-NL" sz="2000" dirty="0" err="1" smtClean="0"/>
              <a:t>humanities</a:t>
            </a:r>
            <a:endParaRPr lang="nl-NL" sz="2000" dirty="0" smtClean="0"/>
          </a:p>
          <a:p>
            <a:pPr lvl="3">
              <a:buFont typeface="Courier New" panose="02070309020205020404" pitchFamily="49" charset="0"/>
              <a:buChar char="o"/>
            </a:pPr>
            <a:r>
              <a:rPr lang="nl-NL" sz="2000" dirty="0" smtClean="0"/>
              <a:t>procesverantwoordelijke </a:t>
            </a:r>
            <a:r>
              <a:rPr lang="nl-NL" sz="2000" dirty="0" err="1" smtClean="0"/>
              <a:t>onderzoeksondersteuning</a:t>
            </a:r>
            <a:endParaRPr lang="nl-NL" sz="2000" dirty="0" smtClean="0"/>
          </a:p>
          <a:p>
            <a:pPr lvl="3">
              <a:buFont typeface="Courier New" panose="02070309020205020404" pitchFamily="49" charset="0"/>
              <a:buChar char="o"/>
            </a:pPr>
            <a:r>
              <a:rPr lang="nl-NL" sz="2000" smtClean="0"/>
              <a:t>procesverantwoordelijke </a:t>
            </a:r>
            <a:r>
              <a:rPr lang="nl-NL" sz="2000" dirty="0" smtClean="0"/>
              <a:t>onderwijsondersteuning</a:t>
            </a:r>
            <a:endParaRPr lang="nl-NL" sz="2000"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32</a:t>
            </a:fld>
            <a:endParaRPr lang="nl-NL"/>
          </a:p>
        </p:txBody>
      </p:sp>
    </p:spTree>
    <p:extLst>
      <p:ext uri="{BB962C8B-B14F-4D97-AF65-F5344CB8AC3E}">
        <p14:creationId xmlns:p14="http://schemas.microsoft.com/office/powerpoint/2010/main" val="1751101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4883423" y="418518"/>
            <a:ext cx="2506895" cy="336307"/>
          </a:xfrm>
          <a:prstGeom prst="rect">
            <a:avLst/>
          </a:prstGeom>
          <a:solidFill>
            <a:schemeClr val="accent6">
              <a:lumMod val="40000"/>
              <a:lumOff val="60000"/>
            </a:schemeClr>
          </a:solidFill>
          <a:ln w="9525">
            <a:noFill/>
            <a:miter lim="800000"/>
            <a:headEnd/>
            <a:tailEnd/>
          </a:ln>
        </p:spPr>
        <p:txBody>
          <a:bodyPr rot="0" vert="horz" wrap="square" lIns="83210" tIns="41605" rIns="83210" bIns="41605" anchor="t" anchorCtr="0" upright="1">
            <a:noAutofit/>
          </a:bodyPr>
          <a:lstStyle/>
          <a:p>
            <a:pPr algn="ctr">
              <a:lnSpc>
                <a:spcPct val="115000"/>
              </a:lnSpc>
              <a:spcAft>
                <a:spcPts val="1000"/>
              </a:spcAft>
            </a:pPr>
            <a:r>
              <a:rPr lang="en-US" sz="1200" b="1" dirty="0" err="1" smtClean="0">
                <a:solidFill>
                  <a:prstClr val="black"/>
                </a:solidFill>
                <a:ea typeface="Calibri" panose="020F0502020204030204" pitchFamily="34" charset="0"/>
                <a:cs typeface="Times New Roman" panose="02020603050405020304" pitchFamily="18" charset="0"/>
              </a:rPr>
              <a:t>Directeur</a:t>
            </a:r>
            <a:r>
              <a:rPr lang="en-US" sz="1200" b="1" dirty="0" smtClean="0">
                <a:solidFill>
                  <a:prstClr val="black"/>
                </a:solidFill>
                <a:ea typeface="Calibri" panose="020F0502020204030204" pitchFamily="34" charset="0"/>
                <a:cs typeface="Times New Roman" panose="02020603050405020304" pitchFamily="18" charset="0"/>
              </a:rPr>
              <a:t> KU Leuven </a:t>
            </a:r>
            <a:r>
              <a:rPr lang="en-US" sz="1200" b="1" dirty="0" err="1" smtClean="0">
                <a:solidFill>
                  <a:prstClr val="black"/>
                </a:solidFill>
                <a:ea typeface="Calibri" panose="020F0502020204030204" pitchFamily="34" charset="0"/>
                <a:cs typeface="Times New Roman" panose="02020603050405020304" pitchFamily="18" charset="0"/>
              </a:rPr>
              <a:t>Bibliotheken</a:t>
            </a:r>
            <a:endParaRPr lang="nl-BE" sz="1200" dirty="0">
              <a:solidFill>
                <a:prstClr val="black"/>
              </a:solidFill>
              <a:ea typeface="Calibri" panose="020F0502020204030204" pitchFamily="34" charset="0"/>
              <a:cs typeface="Times New Roman" panose="02020603050405020304" pitchFamily="18" charset="0"/>
            </a:endParaRPr>
          </a:p>
        </p:txBody>
      </p:sp>
      <p:sp>
        <p:nvSpPr>
          <p:cNvPr id="6" name="Text Box 1"/>
          <p:cNvSpPr txBox="1">
            <a:spLocks noChangeArrowheads="1"/>
          </p:cNvSpPr>
          <p:nvPr/>
        </p:nvSpPr>
        <p:spPr bwMode="auto">
          <a:xfrm>
            <a:off x="5178173" y="1192756"/>
            <a:ext cx="1902997" cy="295063"/>
          </a:xfrm>
          <a:prstGeom prst="rect">
            <a:avLst/>
          </a:prstGeom>
          <a:solidFill>
            <a:schemeClr val="accent6">
              <a:lumMod val="40000"/>
              <a:lumOff val="60000"/>
            </a:schemeClr>
          </a:solidFill>
          <a:ln w="9525">
            <a:noFill/>
            <a:miter lim="800000"/>
            <a:headEnd/>
            <a:tailEnd/>
          </a:ln>
        </p:spPr>
        <p:txBody>
          <a:bodyPr rot="0" vert="horz" wrap="square" lIns="83210" tIns="41605" rIns="83210" bIns="41605" anchor="t" anchorCtr="0" upright="1">
            <a:noAutofit/>
          </a:bodyPr>
          <a:lstStyle/>
          <a:p>
            <a:pPr algn="ctr">
              <a:lnSpc>
                <a:spcPct val="115000"/>
              </a:lnSpc>
            </a:pPr>
            <a:r>
              <a:rPr lang="nl-BE" sz="1200" b="1" dirty="0">
                <a:solidFill>
                  <a:prstClr val="black"/>
                </a:solidFill>
                <a:ea typeface="Calibri" panose="020F0502020204030204" pitchFamily="34" charset="0"/>
                <a:cs typeface="Times New Roman" panose="02020603050405020304" pitchFamily="18" charset="0"/>
              </a:rPr>
              <a:t> </a:t>
            </a:r>
            <a:r>
              <a:rPr lang="nl-BE" sz="1200" b="1" dirty="0" smtClean="0">
                <a:solidFill>
                  <a:prstClr val="black"/>
                </a:solidFill>
                <a:ea typeface="Calibri" panose="020F0502020204030204" pitchFamily="34" charset="0"/>
                <a:cs typeface="Times New Roman" panose="02020603050405020304" pitchFamily="18" charset="0"/>
              </a:rPr>
              <a:t>Hoofd Artes</a:t>
            </a:r>
            <a:endParaRPr lang="nl-BE" sz="1200" dirty="0">
              <a:solidFill>
                <a:prstClr val="black"/>
              </a:solidFill>
              <a:ea typeface="Calibri" panose="020F0502020204030204" pitchFamily="34" charset="0"/>
              <a:cs typeface="Times New Roman" panose="02020603050405020304" pitchFamily="18" charset="0"/>
            </a:endParaRPr>
          </a:p>
        </p:txBody>
      </p:sp>
      <p:sp>
        <p:nvSpPr>
          <p:cNvPr id="7" name="Text Box 1"/>
          <p:cNvSpPr txBox="1">
            <a:spLocks noChangeArrowheads="1"/>
          </p:cNvSpPr>
          <p:nvPr/>
        </p:nvSpPr>
        <p:spPr bwMode="auto">
          <a:xfrm>
            <a:off x="80219" y="101492"/>
            <a:ext cx="1954064" cy="282788"/>
          </a:xfrm>
          <a:prstGeom prst="rect">
            <a:avLst/>
          </a:prstGeom>
          <a:solidFill>
            <a:schemeClr val="accent6">
              <a:lumMod val="40000"/>
              <a:lumOff val="60000"/>
            </a:schemeClr>
          </a:solidFill>
          <a:ln w="9525">
            <a:solidFill>
              <a:srgbClr val="000000"/>
            </a:solidFill>
            <a:miter lim="800000"/>
            <a:headEnd/>
            <a:tailEnd/>
          </a:ln>
        </p:spPr>
        <p:txBody>
          <a:bodyPr rot="0" vert="horz" wrap="square" lIns="83210" tIns="41605" rIns="83210" bIns="41605" anchor="t" anchorCtr="0" upright="1">
            <a:noAutofit/>
          </a:bodyPr>
          <a:lstStyle/>
          <a:p>
            <a:pPr algn="ctr">
              <a:lnSpc>
                <a:spcPct val="115000"/>
              </a:lnSpc>
              <a:spcAft>
                <a:spcPts val="1000"/>
              </a:spcAft>
            </a:pPr>
            <a:r>
              <a:rPr lang="nl-BE" sz="1000" dirty="0">
                <a:solidFill>
                  <a:prstClr val="black"/>
                </a:solidFill>
                <a:ea typeface="Calibri" panose="020F0502020204030204" pitchFamily="34" charset="0"/>
                <a:cs typeface="Times New Roman" panose="02020603050405020304" pitchFamily="18" charset="0"/>
              </a:rPr>
              <a:t>Management &amp; beleid</a:t>
            </a:r>
            <a:endParaRPr lang="nl-BE" sz="1100" dirty="0">
              <a:solidFill>
                <a:prstClr val="black"/>
              </a:solidFill>
              <a:ea typeface="Calibri" panose="020F0502020204030204" pitchFamily="34" charset="0"/>
              <a:cs typeface="Times New Roman" panose="02020603050405020304" pitchFamily="18" charset="0"/>
            </a:endParaRPr>
          </a:p>
        </p:txBody>
      </p:sp>
      <p:sp>
        <p:nvSpPr>
          <p:cNvPr id="8" name="Text Box 1"/>
          <p:cNvSpPr txBox="1">
            <a:spLocks noChangeArrowheads="1"/>
          </p:cNvSpPr>
          <p:nvPr/>
        </p:nvSpPr>
        <p:spPr bwMode="auto">
          <a:xfrm>
            <a:off x="80219" y="350534"/>
            <a:ext cx="1954064" cy="248276"/>
          </a:xfrm>
          <a:prstGeom prst="rect">
            <a:avLst/>
          </a:prstGeom>
          <a:solidFill>
            <a:schemeClr val="accent4">
              <a:lumMod val="40000"/>
              <a:lumOff val="60000"/>
            </a:schemeClr>
          </a:solidFill>
          <a:ln w="9525">
            <a:solidFill>
              <a:srgbClr val="000000"/>
            </a:solidFill>
            <a:miter lim="800000"/>
            <a:headEnd/>
            <a:tailEnd/>
          </a:ln>
        </p:spPr>
        <p:txBody>
          <a:bodyPr rot="0" vert="horz" wrap="square" lIns="83210" tIns="41605" rIns="83210" bIns="41605" anchor="t" anchorCtr="0" upright="1">
            <a:noAutofit/>
          </a:bodyPr>
          <a:lstStyle/>
          <a:p>
            <a:pPr algn="ctr">
              <a:lnSpc>
                <a:spcPct val="115000"/>
              </a:lnSpc>
              <a:spcAft>
                <a:spcPts val="1000"/>
              </a:spcAft>
            </a:pPr>
            <a:r>
              <a:rPr lang="nl-BE" sz="1000" dirty="0" err="1" smtClean="0">
                <a:solidFill>
                  <a:prstClr val="black"/>
                </a:solidFill>
                <a:ea typeface="Calibri" panose="020F0502020204030204" pitchFamily="34" charset="0"/>
                <a:cs typeface="Times New Roman" panose="02020603050405020304" pitchFamily="18" charset="0"/>
              </a:rPr>
              <a:t>Domeinspecifieke</a:t>
            </a:r>
            <a:r>
              <a:rPr lang="nl-BE" sz="1000" dirty="0" smtClean="0">
                <a:solidFill>
                  <a:prstClr val="black"/>
                </a:solidFill>
                <a:ea typeface="Calibri" panose="020F0502020204030204" pitchFamily="34" charset="0"/>
                <a:cs typeface="Times New Roman" panose="02020603050405020304" pitchFamily="18" charset="0"/>
              </a:rPr>
              <a:t> </a:t>
            </a:r>
            <a:r>
              <a:rPr lang="nl-BE" sz="1000" dirty="0">
                <a:solidFill>
                  <a:prstClr val="black"/>
                </a:solidFill>
                <a:ea typeface="Calibri" panose="020F0502020204030204" pitchFamily="34" charset="0"/>
                <a:cs typeface="Times New Roman" panose="02020603050405020304" pitchFamily="18" charset="0"/>
              </a:rPr>
              <a:t>expertise</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100" cap="small" spc="200" dirty="0">
                <a:solidFill>
                  <a:prstClr val="black"/>
                </a:solidFill>
                <a:latin typeface="Verdana" panose="020B0604030504040204" pitchFamily="34" charset="0"/>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p:txBody>
      </p:sp>
      <p:sp>
        <p:nvSpPr>
          <p:cNvPr id="9" name="Text Box 1"/>
          <p:cNvSpPr txBox="1">
            <a:spLocks noChangeArrowheads="1"/>
          </p:cNvSpPr>
          <p:nvPr/>
        </p:nvSpPr>
        <p:spPr bwMode="auto">
          <a:xfrm>
            <a:off x="80219" y="599149"/>
            <a:ext cx="1954064" cy="221272"/>
          </a:xfrm>
          <a:prstGeom prst="rect">
            <a:avLst/>
          </a:prstGeom>
          <a:solidFill>
            <a:schemeClr val="accent2">
              <a:lumMod val="20000"/>
              <a:lumOff val="80000"/>
            </a:schemeClr>
          </a:solidFill>
          <a:ln w="9525">
            <a:solidFill>
              <a:srgbClr val="000000"/>
            </a:solidFill>
            <a:miter lim="800000"/>
            <a:headEnd/>
            <a:tailEnd/>
          </a:ln>
        </p:spPr>
        <p:txBody>
          <a:bodyPr rot="0" vert="horz" wrap="square" lIns="83210" tIns="41605" rIns="83210" bIns="41605" anchor="t" anchorCtr="0" upright="1">
            <a:noAutofit/>
          </a:bodyPr>
          <a:lstStyle/>
          <a:p>
            <a:pPr algn="ctr">
              <a:lnSpc>
                <a:spcPct val="115000"/>
              </a:lnSpc>
              <a:spcAft>
                <a:spcPts val="1000"/>
              </a:spcAft>
            </a:pPr>
            <a:r>
              <a:rPr lang="nl-BE" sz="1000" dirty="0">
                <a:solidFill>
                  <a:prstClr val="black"/>
                </a:solidFill>
                <a:ea typeface="Calibri" panose="020F0502020204030204" pitchFamily="34" charset="0"/>
                <a:cs typeface="Times New Roman" panose="02020603050405020304" pitchFamily="18" charset="0"/>
              </a:rPr>
              <a:t>Proces expertise</a:t>
            </a:r>
            <a:endParaRPr lang="nl-BE" sz="1100" dirty="0">
              <a:solidFill>
                <a:prstClr val="black"/>
              </a:solidFill>
              <a:ea typeface="Calibri" panose="020F0502020204030204" pitchFamily="34" charset="0"/>
              <a:cs typeface="Times New Roman" panose="02020603050405020304" pitchFamily="18" charset="0"/>
            </a:endParaRPr>
          </a:p>
        </p:txBody>
      </p:sp>
      <p:sp>
        <p:nvSpPr>
          <p:cNvPr id="10" name="Text Box 1"/>
          <p:cNvSpPr txBox="1">
            <a:spLocks noChangeArrowheads="1"/>
          </p:cNvSpPr>
          <p:nvPr/>
        </p:nvSpPr>
        <p:spPr bwMode="auto">
          <a:xfrm>
            <a:off x="80219" y="820421"/>
            <a:ext cx="1954064" cy="367764"/>
          </a:xfrm>
          <a:prstGeom prst="rect">
            <a:avLst/>
          </a:prstGeom>
          <a:solidFill>
            <a:schemeClr val="accent1">
              <a:lumMod val="60000"/>
              <a:lumOff val="40000"/>
            </a:schemeClr>
          </a:solidFill>
          <a:ln w="9525">
            <a:solidFill>
              <a:srgbClr val="000000"/>
            </a:solidFill>
            <a:miter lim="800000"/>
            <a:headEnd/>
            <a:tailEnd/>
          </a:ln>
        </p:spPr>
        <p:txBody>
          <a:bodyPr rot="0" vert="horz" wrap="square" lIns="83210" tIns="41605" rIns="83210" bIns="41605" anchor="t" anchorCtr="0" upright="1">
            <a:noAutofit/>
          </a:bodyPr>
          <a:lstStyle/>
          <a:p>
            <a:pPr algn="ctr">
              <a:lnSpc>
                <a:spcPct val="115000"/>
              </a:lnSpc>
              <a:spcAft>
                <a:spcPts val="1000"/>
              </a:spcAft>
            </a:pPr>
            <a:r>
              <a:rPr lang="nl-BE" sz="800" dirty="0" smtClean="0">
                <a:solidFill>
                  <a:prstClr val="black"/>
                </a:solidFill>
                <a:ea typeface="Calibri" panose="020F0502020204030204" pitchFamily="34" charset="0"/>
                <a:cs typeface="Times New Roman" panose="02020603050405020304" pitchFamily="18" charset="0"/>
              </a:rPr>
              <a:t>Teams informatie- en dienstverlening / collectievorming</a:t>
            </a:r>
            <a:endParaRPr lang="nl-BE" sz="800" dirty="0">
              <a:solidFill>
                <a:prstClr val="black"/>
              </a:solidFill>
              <a:ea typeface="Calibri" panose="020F0502020204030204" pitchFamily="34" charset="0"/>
              <a:cs typeface="Times New Roman" panose="02020603050405020304" pitchFamily="18" charset="0"/>
            </a:endParaRPr>
          </a:p>
        </p:txBody>
      </p:sp>
      <p:sp>
        <p:nvSpPr>
          <p:cNvPr id="12" name="Text Box 3"/>
          <p:cNvSpPr txBox="1">
            <a:spLocks noChangeArrowheads="1"/>
          </p:cNvSpPr>
          <p:nvPr/>
        </p:nvSpPr>
        <p:spPr bwMode="auto">
          <a:xfrm>
            <a:off x="288431" y="3482974"/>
            <a:ext cx="812283" cy="2940611"/>
          </a:xfrm>
          <a:prstGeom prst="rect">
            <a:avLst/>
          </a:prstGeom>
          <a:solidFill>
            <a:schemeClr val="accent4">
              <a:lumMod val="40000"/>
              <a:lumOff val="60000"/>
            </a:schemeClr>
          </a:solidFill>
          <a:ln>
            <a:noFill/>
          </a:ln>
          <a:extLst/>
        </p:spPr>
        <p:txBody>
          <a:bodyPr rot="0" vert="horz" wrap="square" lIns="83210" tIns="41605" rIns="83210" bIns="41605" anchor="t" anchorCtr="0" upright="1">
            <a:noAutofit/>
          </a:bodyPr>
          <a:lstStyle/>
          <a:p>
            <a:pPr algn="ctr">
              <a:lnSpc>
                <a:spcPct val="115000"/>
              </a:lnSpc>
            </a:pPr>
            <a:r>
              <a:rPr lang="nl-BE" sz="1000" b="1"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Collectie-experten</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pPr>
            <a:r>
              <a:rPr lang="nl-BE" sz="1000"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endParaRPr lang="nl-BE" sz="1100" dirty="0">
              <a:solidFill>
                <a:prstClr val="black"/>
              </a:solidFill>
              <a:ea typeface="Calibri" panose="020F0502020204030204" pitchFamily="34" charset="0"/>
              <a:cs typeface="Times New Roman" panose="02020603050405020304" pitchFamily="18" charset="0"/>
            </a:endParaRPr>
          </a:p>
        </p:txBody>
      </p:sp>
      <p:sp>
        <p:nvSpPr>
          <p:cNvPr id="13" name="Text Box 3"/>
          <p:cNvSpPr txBox="1">
            <a:spLocks noChangeArrowheads="1"/>
          </p:cNvSpPr>
          <p:nvPr/>
        </p:nvSpPr>
        <p:spPr bwMode="auto">
          <a:xfrm>
            <a:off x="2600497" y="3442103"/>
            <a:ext cx="1125138" cy="1082955"/>
          </a:xfrm>
          <a:prstGeom prst="rect">
            <a:avLst/>
          </a:prstGeom>
          <a:solidFill>
            <a:schemeClr val="accent2">
              <a:lumMod val="20000"/>
              <a:lumOff val="80000"/>
            </a:schemeClr>
          </a:solidFill>
          <a:ln>
            <a:noFill/>
          </a:ln>
          <a:extLst/>
        </p:spPr>
        <p:txBody>
          <a:bodyPr rot="0" vert="horz" wrap="square" lIns="83210" tIns="41605" rIns="83210" bIns="41605" anchor="t" anchorCtr="0" upright="1">
            <a:noAutofit/>
          </a:bodyPr>
          <a:lstStyle/>
          <a:p>
            <a:pPr algn="ctr">
              <a:lnSpc>
                <a:spcPct val="115000"/>
              </a:lnSpc>
            </a:pPr>
            <a:endParaRPr lang="nl-BE" sz="1000" b="1" dirty="0" smtClean="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Informatie- en Dienstverlening</a:t>
            </a:r>
            <a:endParaRPr lang="nl-BE" sz="1000" b="1" dirty="0">
              <a:solidFill>
                <a:prstClr val="black"/>
              </a:solidFill>
              <a:ea typeface="Calibri" panose="020F0502020204030204" pitchFamily="34" charset="0"/>
              <a:cs typeface="Times New Roman" panose="02020603050405020304" pitchFamily="18" charset="0"/>
            </a:endParaRPr>
          </a:p>
        </p:txBody>
      </p:sp>
      <p:sp>
        <p:nvSpPr>
          <p:cNvPr id="20" name="Text Box 3"/>
          <p:cNvSpPr txBox="1">
            <a:spLocks noChangeArrowheads="1"/>
          </p:cNvSpPr>
          <p:nvPr/>
        </p:nvSpPr>
        <p:spPr bwMode="auto">
          <a:xfrm>
            <a:off x="3931209" y="3438979"/>
            <a:ext cx="952214" cy="1086080"/>
          </a:xfrm>
          <a:prstGeom prst="rect">
            <a:avLst/>
          </a:prstGeom>
          <a:solidFill>
            <a:schemeClr val="accent2">
              <a:lumMod val="20000"/>
              <a:lumOff val="80000"/>
            </a:schemeClr>
          </a:solidFill>
          <a:ln>
            <a:noFill/>
          </a:ln>
          <a:extLst/>
        </p:spPr>
        <p:txBody>
          <a:bodyPr rot="0" vert="horz" wrap="square" lIns="83210" tIns="41605" rIns="83210" bIns="41605" anchor="t" anchorCtr="0" upright="1">
            <a:noAutofit/>
          </a:bodyPr>
          <a:lstStyle/>
          <a:p>
            <a:pPr algn="ctr">
              <a:lnSpc>
                <a:spcPct val="115000"/>
              </a:lnSpc>
            </a:pPr>
            <a:endParaRPr lang="nl-BE" sz="1000" b="1" dirty="0" smtClean="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err="1" smtClean="0">
                <a:solidFill>
                  <a:prstClr val="black"/>
                </a:solidFill>
                <a:ea typeface="Calibri" panose="020F0502020204030204" pitchFamily="34" charset="0"/>
                <a:cs typeface="Times New Roman" panose="02020603050405020304" pitchFamily="18" charset="0"/>
              </a:rPr>
              <a:t>Collectie-vorming</a:t>
            </a:r>
            <a:endParaRPr lang="nl-BE" sz="1000" b="1" dirty="0">
              <a:solidFill>
                <a:prstClr val="black"/>
              </a:solidFill>
              <a:ea typeface="Calibri" panose="020F0502020204030204" pitchFamily="34" charset="0"/>
              <a:cs typeface="Times New Roman" panose="02020603050405020304" pitchFamily="18" charset="0"/>
            </a:endParaRPr>
          </a:p>
        </p:txBody>
      </p:sp>
      <p:sp>
        <p:nvSpPr>
          <p:cNvPr id="21" name="Text Box 3"/>
          <p:cNvSpPr txBox="1">
            <a:spLocks noChangeArrowheads="1"/>
          </p:cNvSpPr>
          <p:nvPr/>
        </p:nvSpPr>
        <p:spPr bwMode="auto">
          <a:xfrm>
            <a:off x="5009024" y="3450270"/>
            <a:ext cx="960991" cy="2973315"/>
          </a:xfrm>
          <a:prstGeom prst="rect">
            <a:avLst/>
          </a:prstGeom>
          <a:solidFill>
            <a:schemeClr val="accent2">
              <a:lumMod val="20000"/>
              <a:lumOff val="80000"/>
            </a:schemeClr>
          </a:solidFill>
          <a:ln>
            <a:noFill/>
          </a:ln>
          <a:extLst/>
        </p:spPr>
        <p:txBody>
          <a:bodyPr rot="0" vert="horz" wrap="square" lIns="83210" tIns="41605" rIns="83210" bIns="41605" anchor="t" anchorCtr="0" upright="1">
            <a:noAutofit/>
          </a:bodyPr>
          <a:lstStyle/>
          <a:p>
            <a:pPr algn="ctr">
              <a:lnSpc>
                <a:spcPct val="115000"/>
              </a:lnSpc>
            </a:pPr>
            <a:r>
              <a:rPr lang="nl-BE" sz="1000" b="1"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Ontsluiting </a:t>
            </a:r>
            <a:endParaRPr lang="nl-BE" sz="1000" b="1" dirty="0">
              <a:solidFill>
                <a:prstClr val="black"/>
              </a:solidFill>
              <a:ea typeface="Calibri" panose="020F0502020204030204" pitchFamily="34" charset="0"/>
              <a:cs typeface="Times New Roman" panose="02020603050405020304" pitchFamily="18" charset="0"/>
            </a:endParaRPr>
          </a:p>
        </p:txBody>
      </p:sp>
      <p:sp>
        <p:nvSpPr>
          <p:cNvPr id="22" name="Text Box 3"/>
          <p:cNvSpPr txBox="1">
            <a:spLocks noChangeArrowheads="1"/>
          </p:cNvSpPr>
          <p:nvPr/>
        </p:nvSpPr>
        <p:spPr bwMode="auto">
          <a:xfrm>
            <a:off x="8801773" y="3460665"/>
            <a:ext cx="1117474" cy="2962920"/>
          </a:xfrm>
          <a:prstGeom prst="rect">
            <a:avLst/>
          </a:prstGeom>
          <a:solidFill>
            <a:schemeClr val="accent2">
              <a:lumMod val="20000"/>
              <a:lumOff val="80000"/>
            </a:schemeClr>
          </a:solidFill>
          <a:ln>
            <a:noFill/>
          </a:ln>
          <a:extLst/>
        </p:spPr>
        <p:txBody>
          <a:bodyPr rot="0" vert="horz" wrap="square" lIns="83210" tIns="41605" rIns="83210" bIns="41605" anchor="t" anchorCtr="0" upright="1">
            <a:noAutofit/>
          </a:bodyPr>
          <a:lstStyle/>
          <a:p>
            <a:pPr algn="ctr">
              <a:lnSpc>
                <a:spcPct val="115000"/>
              </a:lnSpc>
            </a:pPr>
            <a:r>
              <a:rPr lang="nl-BE" sz="1000" b="1"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err="1" smtClean="0">
                <a:solidFill>
                  <a:prstClr val="black"/>
                </a:solidFill>
                <a:ea typeface="Calibri" panose="020F0502020204030204" pitchFamily="34" charset="0"/>
                <a:cs typeface="Times New Roman" panose="02020603050405020304" pitchFamily="18" charset="0"/>
              </a:rPr>
              <a:t>Beheer&amp;Behoud</a:t>
            </a:r>
            <a:endParaRPr lang="nl-BE" sz="1000" b="1" dirty="0">
              <a:solidFill>
                <a:prstClr val="black"/>
              </a:solidFill>
              <a:ea typeface="Calibri" panose="020F0502020204030204" pitchFamily="34" charset="0"/>
              <a:cs typeface="Times New Roman" panose="02020603050405020304" pitchFamily="18" charset="0"/>
            </a:endParaRPr>
          </a:p>
        </p:txBody>
      </p:sp>
      <p:sp>
        <p:nvSpPr>
          <p:cNvPr id="24" name="Text Box 3"/>
          <p:cNvSpPr txBox="1">
            <a:spLocks noChangeArrowheads="1"/>
          </p:cNvSpPr>
          <p:nvPr/>
        </p:nvSpPr>
        <p:spPr bwMode="auto">
          <a:xfrm>
            <a:off x="10179864" y="4783667"/>
            <a:ext cx="1282209" cy="1639918"/>
          </a:xfrm>
          <a:prstGeom prst="rect">
            <a:avLst/>
          </a:prstGeom>
          <a:solidFill>
            <a:schemeClr val="tx2">
              <a:lumMod val="60000"/>
              <a:lumOff val="40000"/>
            </a:schemeClr>
          </a:solidFill>
          <a:ln>
            <a:noFill/>
          </a:ln>
          <a:extLst/>
        </p:spPr>
        <p:txBody>
          <a:bodyPr rot="0" vert="horz" wrap="square" lIns="83210" tIns="41605" rIns="83210" bIns="41605" anchor="t" anchorCtr="0" upright="1">
            <a:noAutofit/>
          </a:bodyPr>
          <a:lstStyle/>
          <a:p>
            <a:pPr algn="ctr">
              <a:lnSpc>
                <a:spcPct val="115000"/>
              </a:lnSpc>
            </a:pPr>
            <a:r>
              <a:rPr lang="nl-BE" sz="1000" b="1"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4000"/>
              </a:lnSpc>
            </a:pPr>
            <a:r>
              <a:rPr lang="nl-BE" sz="1000" b="1" dirty="0" err="1" smtClean="0">
                <a:solidFill>
                  <a:prstClr val="black"/>
                </a:solidFill>
                <a:ea typeface="Calibri" panose="020F0502020204030204" pitchFamily="34" charset="0"/>
                <a:cs typeface="Times New Roman" panose="02020603050405020304" pitchFamily="18" charset="0"/>
              </a:rPr>
              <a:t>Bibliotheek-medewerkers</a:t>
            </a:r>
            <a:endParaRPr lang="nl-BE" sz="1000" b="1" dirty="0" smtClean="0">
              <a:solidFill>
                <a:prstClr val="black"/>
              </a:solidFill>
              <a:ea typeface="Calibri" panose="020F0502020204030204" pitchFamily="34" charset="0"/>
              <a:cs typeface="Times New Roman" panose="02020603050405020304" pitchFamily="18" charset="0"/>
            </a:endParaRPr>
          </a:p>
          <a:p>
            <a:pPr algn="ctr">
              <a:lnSpc>
                <a:spcPct val="114000"/>
              </a:lnSpc>
            </a:pPr>
            <a:r>
              <a:rPr lang="nl-BE" sz="1000" b="1" dirty="0" smtClean="0">
                <a:solidFill>
                  <a:prstClr val="black"/>
                </a:solidFill>
                <a:ea typeface="Calibri" panose="020F0502020204030204" pitchFamily="34" charset="0"/>
                <a:cs typeface="Times New Roman" panose="02020603050405020304" pitchFamily="18" charset="0"/>
              </a:rPr>
              <a:t>Artes Antwerpen</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4000"/>
              </a:lnSpc>
            </a:pPr>
            <a:endParaRPr lang="nl-BE" sz="1100" b="1" dirty="0">
              <a:solidFill>
                <a:prstClr val="black"/>
              </a:solidFill>
              <a:ea typeface="Calibri" panose="020F0502020204030204" pitchFamily="34" charset="0"/>
              <a:cs typeface="Times New Roman" panose="02020603050405020304" pitchFamily="18" charset="0"/>
            </a:endParaRPr>
          </a:p>
        </p:txBody>
      </p:sp>
      <p:sp>
        <p:nvSpPr>
          <p:cNvPr id="25" name="Text Box 3"/>
          <p:cNvSpPr txBox="1">
            <a:spLocks noChangeArrowheads="1"/>
          </p:cNvSpPr>
          <p:nvPr/>
        </p:nvSpPr>
        <p:spPr bwMode="auto">
          <a:xfrm>
            <a:off x="2612541" y="4783667"/>
            <a:ext cx="1113094" cy="1644156"/>
          </a:xfrm>
          <a:prstGeom prst="rect">
            <a:avLst/>
          </a:prstGeom>
          <a:solidFill>
            <a:schemeClr val="accent1">
              <a:lumMod val="60000"/>
              <a:lumOff val="40000"/>
            </a:schemeClr>
          </a:solidFill>
          <a:ln>
            <a:noFill/>
          </a:ln>
          <a:extLst/>
        </p:spPr>
        <p:txBody>
          <a:bodyPr rot="0" vert="horz" wrap="square" lIns="83210" tIns="41605" rIns="83210" bIns="41605" anchor="t" anchorCtr="0" upright="1">
            <a:noAutofit/>
          </a:bodyPr>
          <a:lstStyle/>
          <a:p>
            <a:pPr algn="ctr">
              <a:lnSpc>
                <a:spcPct val="115000"/>
              </a:lnSpc>
            </a:pPr>
            <a:r>
              <a:rPr lang="nl-BE" sz="1000" b="1"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Adviseurs</a:t>
            </a:r>
            <a:endParaRPr lang="nl-BE" sz="1100" dirty="0">
              <a:solidFill>
                <a:prstClr val="black"/>
              </a:solidFill>
              <a:ea typeface="Calibri" panose="020F0502020204030204" pitchFamily="34" charset="0"/>
              <a:cs typeface="Times New Roman" panose="02020603050405020304" pitchFamily="18" charset="0"/>
            </a:endParaRPr>
          </a:p>
        </p:txBody>
      </p:sp>
      <p:cxnSp>
        <p:nvCxnSpPr>
          <p:cNvPr id="37" name="Rechte verbindingslijn 36"/>
          <p:cNvCxnSpPr/>
          <p:nvPr/>
        </p:nvCxnSpPr>
        <p:spPr>
          <a:xfrm flipV="1">
            <a:off x="676121" y="2345632"/>
            <a:ext cx="10144367" cy="50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a:off x="676121" y="2391366"/>
            <a:ext cx="1" cy="1119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 Box 1"/>
          <p:cNvSpPr txBox="1">
            <a:spLocks noChangeArrowheads="1"/>
          </p:cNvSpPr>
          <p:nvPr/>
        </p:nvSpPr>
        <p:spPr bwMode="auto">
          <a:xfrm>
            <a:off x="80219" y="1192923"/>
            <a:ext cx="1954064" cy="246159"/>
          </a:xfrm>
          <a:prstGeom prst="rect">
            <a:avLst/>
          </a:prstGeom>
          <a:solidFill>
            <a:schemeClr val="tx2">
              <a:lumMod val="60000"/>
              <a:lumOff val="40000"/>
            </a:schemeClr>
          </a:solidFill>
          <a:ln w="9525">
            <a:solidFill>
              <a:srgbClr val="000000"/>
            </a:solidFill>
            <a:miter lim="800000"/>
            <a:headEnd/>
            <a:tailEnd/>
          </a:ln>
        </p:spPr>
        <p:txBody>
          <a:bodyPr rot="0" vert="horz" wrap="square" lIns="83210" tIns="41605" rIns="83210" bIns="41605" anchor="t" anchorCtr="0" upright="1">
            <a:noAutofit/>
          </a:bodyPr>
          <a:lstStyle/>
          <a:p>
            <a:pPr algn="ctr">
              <a:lnSpc>
                <a:spcPct val="115000"/>
              </a:lnSpc>
              <a:spcAft>
                <a:spcPts val="1000"/>
              </a:spcAft>
            </a:pPr>
            <a:r>
              <a:rPr lang="nl-BE" sz="1000" dirty="0" smtClean="0">
                <a:solidFill>
                  <a:prstClr val="black"/>
                </a:solidFill>
                <a:ea typeface="Calibri" panose="020F0502020204030204" pitchFamily="34" charset="0"/>
                <a:cs typeface="Times New Roman" panose="02020603050405020304" pitchFamily="18" charset="0"/>
              </a:rPr>
              <a:t>Artes Antwerpen</a:t>
            </a:r>
            <a:endParaRPr lang="nl-BE" sz="1000" dirty="0">
              <a:solidFill>
                <a:prstClr val="black"/>
              </a:solidFill>
              <a:ea typeface="Calibri" panose="020F0502020204030204" pitchFamily="34" charset="0"/>
              <a:cs typeface="Times New Roman" panose="02020603050405020304" pitchFamily="18" charset="0"/>
            </a:endParaRPr>
          </a:p>
        </p:txBody>
      </p:sp>
      <p:cxnSp>
        <p:nvCxnSpPr>
          <p:cNvPr id="99" name="Rechte verbindingslijn 98"/>
          <p:cNvCxnSpPr>
            <a:endCxn id="6" idx="2"/>
          </p:cNvCxnSpPr>
          <p:nvPr/>
        </p:nvCxnSpPr>
        <p:spPr>
          <a:xfrm flipV="1">
            <a:off x="6125220" y="1487819"/>
            <a:ext cx="4452" cy="8758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a:stCxn id="5" idx="2"/>
          </p:cNvCxnSpPr>
          <p:nvPr/>
        </p:nvCxnSpPr>
        <p:spPr>
          <a:xfrm flipH="1">
            <a:off x="6136870" y="754825"/>
            <a:ext cx="1" cy="4379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p:cNvCxnSpPr/>
          <p:nvPr/>
        </p:nvCxnSpPr>
        <p:spPr>
          <a:xfrm>
            <a:off x="3160060" y="4454577"/>
            <a:ext cx="0" cy="3516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el 1"/>
          <p:cNvSpPr txBox="1">
            <a:spLocks/>
          </p:cNvSpPr>
          <p:nvPr/>
        </p:nvSpPr>
        <p:spPr>
          <a:xfrm>
            <a:off x="2309383" y="79780"/>
            <a:ext cx="9668964" cy="8856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nl-NL" sz="2400" b="1" dirty="0" smtClean="0">
                <a:solidFill>
                  <a:prstClr val="black"/>
                </a:solidFill>
                <a:latin typeface="Calibri" panose="020F0502020204030204"/>
              </a:rPr>
              <a:t>Werkingsmodel Artes</a:t>
            </a:r>
            <a:endParaRPr lang="nl-NL" sz="2400" b="1" dirty="0">
              <a:solidFill>
                <a:prstClr val="black"/>
              </a:solidFill>
              <a:latin typeface="Calibri" panose="020F0502020204030204"/>
            </a:endParaRPr>
          </a:p>
        </p:txBody>
      </p:sp>
      <p:sp>
        <p:nvSpPr>
          <p:cNvPr id="36" name="Text Box 3"/>
          <p:cNvSpPr txBox="1">
            <a:spLocks noChangeArrowheads="1"/>
          </p:cNvSpPr>
          <p:nvPr/>
        </p:nvSpPr>
        <p:spPr bwMode="auto">
          <a:xfrm>
            <a:off x="1397189" y="3487212"/>
            <a:ext cx="909913" cy="2940611"/>
          </a:xfrm>
          <a:prstGeom prst="rect">
            <a:avLst/>
          </a:prstGeom>
          <a:solidFill>
            <a:schemeClr val="accent4">
              <a:lumMod val="40000"/>
              <a:lumOff val="60000"/>
            </a:schemeClr>
          </a:solidFill>
          <a:ln>
            <a:noFill/>
          </a:ln>
          <a:extLst/>
        </p:spPr>
        <p:txBody>
          <a:bodyPr rot="0" vert="horz" wrap="square" lIns="83210" tIns="41605" rIns="83210" bIns="41605" anchor="t" anchorCtr="0" upright="1">
            <a:noAutofit/>
          </a:bodyPr>
          <a:lstStyle/>
          <a:p>
            <a:pPr algn="ctr">
              <a:lnSpc>
                <a:spcPct val="115000"/>
              </a:lnSpc>
            </a:pPr>
            <a:r>
              <a:rPr lang="nl-BE" sz="1000" b="1"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Expert</a:t>
            </a: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Digital </a:t>
            </a:r>
            <a:r>
              <a:rPr lang="nl-BE" sz="1000" b="1" dirty="0" err="1" smtClean="0">
                <a:solidFill>
                  <a:prstClr val="black"/>
                </a:solidFill>
                <a:ea typeface="Calibri" panose="020F0502020204030204" pitchFamily="34" charset="0"/>
                <a:cs typeface="Times New Roman" panose="02020603050405020304" pitchFamily="18" charset="0"/>
              </a:rPr>
              <a:t>Scholarship</a:t>
            </a:r>
            <a:r>
              <a:rPr lang="nl-BE" sz="1000" b="1" dirty="0" smtClean="0">
                <a:solidFill>
                  <a:prstClr val="black"/>
                </a:solidFill>
                <a:ea typeface="Calibri" panose="020F0502020204030204" pitchFamily="34" charset="0"/>
                <a:cs typeface="Times New Roman" panose="02020603050405020304" pitchFamily="18" charset="0"/>
              </a:rPr>
              <a:t> in </a:t>
            </a:r>
            <a:r>
              <a:rPr lang="nl-BE" sz="1000" b="1" dirty="0" err="1" smtClean="0">
                <a:solidFill>
                  <a:prstClr val="black"/>
                </a:solidFill>
                <a:ea typeface="Calibri" panose="020F0502020204030204" pitchFamily="34" charset="0"/>
                <a:cs typeface="Times New Roman" panose="02020603050405020304" pitchFamily="18" charset="0"/>
              </a:rPr>
              <a:t>the</a:t>
            </a:r>
            <a:r>
              <a:rPr lang="nl-BE" sz="1000" b="1" dirty="0" smtClean="0">
                <a:solidFill>
                  <a:prstClr val="black"/>
                </a:solidFill>
                <a:ea typeface="Calibri" panose="020F0502020204030204" pitchFamily="34" charset="0"/>
                <a:cs typeface="Times New Roman" panose="02020603050405020304" pitchFamily="18" charset="0"/>
              </a:rPr>
              <a:t> </a:t>
            </a:r>
            <a:r>
              <a:rPr lang="nl-BE" sz="1000" b="1" dirty="0" err="1" smtClean="0">
                <a:solidFill>
                  <a:prstClr val="black"/>
                </a:solidFill>
                <a:ea typeface="Calibri" panose="020F0502020204030204" pitchFamily="34" charset="0"/>
                <a:cs typeface="Times New Roman" panose="02020603050405020304" pitchFamily="18" charset="0"/>
              </a:rPr>
              <a:t>Humanities</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pPr>
            <a:r>
              <a:rPr lang="nl-BE" sz="1000"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endParaRPr lang="nl-BE" sz="1100" dirty="0">
              <a:solidFill>
                <a:prstClr val="black"/>
              </a:solidFill>
              <a:ea typeface="Calibri" panose="020F0502020204030204" pitchFamily="34" charset="0"/>
              <a:cs typeface="Times New Roman" panose="02020603050405020304" pitchFamily="18" charset="0"/>
            </a:endParaRPr>
          </a:p>
        </p:txBody>
      </p:sp>
      <p:cxnSp>
        <p:nvCxnSpPr>
          <p:cNvPr id="38" name="Rechte verbindingslijn 41"/>
          <p:cNvCxnSpPr/>
          <p:nvPr/>
        </p:nvCxnSpPr>
        <p:spPr>
          <a:xfrm>
            <a:off x="1850604" y="2382375"/>
            <a:ext cx="1" cy="1119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Box 3"/>
          <p:cNvSpPr txBox="1">
            <a:spLocks noChangeArrowheads="1"/>
          </p:cNvSpPr>
          <p:nvPr/>
        </p:nvSpPr>
        <p:spPr bwMode="auto">
          <a:xfrm>
            <a:off x="7516669" y="3450270"/>
            <a:ext cx="1024486" cy="2973315"/>
          </a:xfrm>
          <a:prstGeom prst="rect">
            <a:avLst/>
          </a:prstGeom>
          <a:solidFill>
            <a:schemeClr val="accent2">
              <a:lumMod val="20000"/>
              <a:lumOff val="80000"/>
            </a:schemeClr>
          </a:solidFill>
          <a:ln>
            <a:noFill/>
          </a:ln>
          <a:extLst/>
        </p:spPr>
        <p:txBody>
          <a:bodyPr rot="0" vert="horz" wrap="square" lIns="83210" tIns="41605" rIns="83210" bIns="41605" anchor="t" anchorCtr="0" upright="1">
            <a:noAutofit/>
          </a:bodyPr>
          <a:lstStyle/>
          <a:p>
            <a:pPr algn="ctr">
              <a:lnSpc>
                <a:spcPct val="115000"/>
              </a:lnSpc>
            </a:pPr>
            <a:endParaRPr lang="nl-BE" sz="1000" b="1" dirty="0" smtClean="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Onderwijs-ondersteuning</a:t>
            </a:r>
            <a:endParaRPr lang="nl-BE" sz="1000" b="1" dirty="0">
              <a:solidFill>
                <a:prstClr val="black"/>
              </a:solidFill>
              <a:ea typeface="Calibri" panose="020F0502020204030204" pitchFamily="34" charset="0"/>
              <a:cs typeface="Times New Roman" panose="02020603050405020304" pitchFamily="18" charset="0"/>
            </a:endParaRPr>
          </a:p>
        </p:txBody>
      </p:sp>
      <p:sp>
        <p:nvSpPr>
          <p:cNvPr id="58" name="Text Box 1"/>
          <p:cNvSpPr txBox="1">
            <a:spLocks noChangeArrowheads="1"/>
          </p:cNvSpPr>
          <p:nvPr/>
        </p:nvSpPr>
        <p:spPr bwMode="auto">
          <a:xfrm>
            <a:off x="7076719" y="1715191"/>
            <a:ext cx="1639898" cy="295063"/>
          </a:xfrm>
          <a:prstGeom prst="rect">
            <a:avLst/>
          </a:prstGeom>
          <a:solidFill>
            <a:schemeClr val="accent6">
              <a:lumMod val="40000"/>
              <a:lumOff val="60000"/>
            </a:schemeClr>
          </a:solidFill>
          <a:ln w="9525">
            <a:noFill/>
            <a:miter lim="800000"/>
            <a:headEnd/>
            <a:tailEnd/>
          </a:ln>
        </p:spPr>
        <p:txBody>
          <a:bodyPr rot="0" vert="horz" wrap="square" lIns="83210" tIns="41605" rIns="83210" bIns="41605" anchor="t" anchorCtr="0" upright="1">
            <a:noAutofit/>
          </a:bodyPr>
          <a:lstStyle/>
          <a:p>
            <a:pPr algn="ctr">
              <a:lnSpc>
                <a:spcPct val="115000"/>
              </a:lnSpc>
            </a:pPr>
            <a:r>
              <a:rPr lang="nl-BE" sz="1200" b="1" dirty="0">
                <a:solidFill>
                  <a:prstClr val="black"/>
                </a:solidFill>
                <a:ea typeface="Calibri" panose="020F0502020204030204" pitchFamily="34" charset="0"/>
                <a:cs typeface="Times New Roman" panose="02020603050405020304" pitchFamily="18" charset="0"/>
              </a:rPr>
              <a:t> </a:t>
            </a:r>
            <a:r>
              <a:rPr lang="nl-BE" sz="1200" b="1" dirty="0" smtClean="0">
                <a:solidFill>
                  <a:prstClr val="black"/>
                </a:solidFill>
                <a:ea typeface="Calibri" panose="020F0502020204030204" pitchFamily="34" charset="0"/>
                <a:cs typeface="Times New Roman" panose="02020603050405020304" pitchFamily="18" charset="0"/>
              </a:rPr>
              <a:t>Stafmedewerker</a:t>
            </a:r>
            <a:endParaRPr lang="nl-BE" sz="1200" dirty="0">
              <a:solidFill>
                <a:prstClr val="black"/>
              </a:solidFill>
              <a:ea typeface="Calibri" panose="020F0502020204030204" pitchFamily="34" charset="0"/>
              <a:cs typeface="Times New Roman" panose="02020603050405020304" pitchFamily="18" charset="0"/>
            </a:endParaRPr>
          </a:p>
        </p:txBody>
      </p:sp>
      <p:cxnSp>
        <p:nvCxnSpPr>
          <p:cNvPr id="61" name="Rechte verbindingslijn 72"/>
          <p:cNvCxnSpPr>
            <a:stCxn id="6" idx="2"/>
            <a:endCxn id="58" idx="1"/>
          </p:cNvCxnSpPr>
          <p:nvPr/>
        </p:nvCxnSpPr>
        <p:spPr>
          <a:xfrm>
            <a:off x="6129672" y="1487819"/>
            <a:ext cx="947047" cy="374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1"/>
          <p:cNvCxnSpPr>
            <a:endCxn id="21" idx="0"/>
          </p:cNvCxnSpPr>
          <p:nvPr/>
        </p:nvCxnSpPr>
        <p:spPr>
          <a:xfrm>
            <a:off x="5486755" y="2382372"/>
            <a:ext cx="2765" cy="1067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 Box 3"/>
          <p:cNvSpPr txBox="1">
            <a:spLocks noChangeArrowheads="1"/>
          </p:cNvSpPr>
          <p:nvPr/>
        </p:nvSpPr>
        <p:spPr bwMode="auto">
          <a:xfrm>
            <a:off x="10179865" y="3470612"/>
            <a:ext cx="1282208" cy="1064393"/>
          </a:xfrm>
          <a:prstGeom prst="rect">
            <a:avLst/>
          </a:prstGeom>
          <a:solidFill>
            <a:schemeClr val="tx2">
              <a:lumMod val="60000"/>
              <a:lumOff val="40000"/>
            </a:schemeClr>
          </a:solidFill>
          <a:ln>
            <a:noFill/>
          </a:ln>
          <a:extLst/>
        </p:spPr>
        <p:txBody>
          <a:bodyPr rot="0" vert="horz" wrap="square" lIns="83210" tIns="41605" rIns="83210" bIns="41605" anchor="t" anchorCtr="0" upright="1">
            <a:noAutofit/>
          </a:bodyPr>
          <a:lstStyle/>
          <a:p>
            <a:pPr algn="ctr">
              <a:lnSpc>
                <a:spcPct val="115000"/>
              </a:lnSpc>
            </a:pPr>
            <a:r>
              <a:rPr lang="nl-BE" sz="1000" b="1"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Coördinator Artes Antwerpen</a:t>
            </a:r>
            <a:endParaRPr lang="nl-BE" sz="1000" b="1" dirty="0">
              <a:solidFill>
                <a:prstClr val="black"/>
              </a:solidFill>
              <a:ea typeface="Calibri" panose="020F0502020204030204" pitchFamily="34" charset="0"/>
              <a:cs typeface="Times New Roman" panose="02020603050405020304" pitchFamily="18" charset="0"/>
            </a:endParaRPr>
          </a:p>
        </p:txBody>
      </p:sp>
      <p:cxnSp>
        <p:nvCxnSpPr>
          <p:cNvPr id="51" name="Rechte verbindingslijn 41"/>
          <p:cNvCxnSpPr/>
          <p:nvPr/>
        </p:nvCxnSpPr>
        <p:spPr>
          <a:xfrm>
            <a:off x="10820488" y="2351319"/>
            <a:ext cx="1" cy="1119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120"/>
          <p:cNvCxnSpPr/>
          <p:nvPr/>
        </p:nvCxnSpPr>
        <p:spPr>
          <a:xfrm>
            <a:off x="10823396" y="4514663"/>
            <a:ext cx="0" cy="3516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28595" y="2525212"/>
            <a:ext cx="2298867" cy="307777"/>
          </a:xfrm>
          <a:prstGeom prst="rect">
            <a:avLst/>
          </a:prstGeom>
          <a:solidFill>
            <a:schemeClr val="accent4">
              <a:lumMod val="40000"/>
              <a:lumOff val="60000"/>
            </a:schemeClr>
          </a:solidFill>
        </p:spPr>
        <p:txBody>
          <a:bodyPr wrap="square" rtlCol="0">
            <a:spAutoFit/>
          </a:bodyPr>
          <a:lstStyle/>
          <a:p>
            <a:pPr algn="ctr"/>
            <a:r>
              <a:rPr lang="nl-BE" sz="1400" b="1" dirty="0" err="1" smtClean="0">
                <a:solidFill>
                  <a:prstClr val="black"/>
                </a:solidFill>
              </a:rPr>
              <a:t>Domeinspecifieke</a:t>
            </a:r>
            <a:r>
              <a:rPr lang="nl-BE" sz="1400" b="1" dirty="0" smtClean="0">
                <a:solidFill>
                  <a:prstClr val="black"/>
                </a:solidFill>
              </a:rPr>
              <a:t> expertise</a:t>
            </a:r>
            <a:endParaRPr lang="nl-BE" sz="1400" b="1" dirty="0">
              <a:solidFill>
                <a:prstClr val="black"/>
              </a:solidFill>
            </a:endParaRPr>
          </a:p>
        </p:txBody>
      </p:sp>
      <p:sp>
        <p:nvSpPr>
          <p:cNvPr id="53" name="TextBox 52"/>
          <p:cNvSpPr txBox="1"/>
          <p:nvPr/>
        </p:nvSpPr>
        <p:spPr>
          <a:xfrm>
            <a:off x="10178172" y="2557498"/>
            <a:ext cx="1290251" cy="307777"/>
          </a:xfrm>
          <a:prstGeom prst="rect">
            <a:avLst/>
          </a:prstGeom>
          <a:solidFill>
            <a:schemeClr val="tx2">
              <a:lumMod val="60000"/>
              <a:lumOff val="40000"/>
            </a:schemeClr>
          </a:solidFill>
        </p:spPr>
        <p:txBody>
          <a:bodyPr wrap="square" rtlCol="0">
            <a:spAutoFit/>
          </a:bodyPr>
          <a:lstStyle/>
          <a:p>
            <a:pPr algn="ctr"/>
            <a:r>
              <a:rPr lang="nl-BE" sz="1400" b="1" dirty="0" smtClean="0">
                <a:solidFill>
                  <a:prstClr val="black"/>
                </a:solidFill>
              </a:rPr>
              <a:t>Antwerpen</a:t>
            </a:r>
            <a:endParaRPr lang="nl-BE" sz="1400" b="1" dirty="0">
              <a:solidFill>
                <a:prstClr val="black"/>
              </a:solidFill>
            </a:endParaRPr>
          </a:p>
        </p:txBody>
      </p:sp>
      <p:sp>
        <p:nvSpPr>
          <p:cNvPr id="54" name="Text Box 3"/>
          <p:cNvSpPr txBox="1">
            <a:spLocks noChangeArrowheads="1"/>
          </p:cNvSpPr>
          <p:nvPr/>
        </p:nvSpPr>
        <p:spPr bwMode="auto">
          <a:xfrm>
            <a:off x="6233279" y="3450270"/>
            <a:ext cx="1024486" cy="2973315"/>
          </a:xfrm>
          <a:prstGeom prst="rect">
            <a:avLst/>
          </a:prstGeom>
          <a:solidFill>
            <a:schemeClr val="accent2">
              <a:lumMod val="20000"/>
              <a:lumOff val="80000"/>
            </a:schemeClr>
          </a:solidFill>
          <a:ln>
            <a:noFill/>
          </a:ln>
          <a:extLst/>
        </p:spPr>
        <p:txBody>
          <a:bodyPr rot="0" vert="horz" wrap="square" lIns="83210" tIns="41605" rIns="83210" bIns="41605" anchor="t" anchorCtr="0" upright="1">
            <a:noAutofit/>
          </a:bodyPr>
          <a:lstStyle/>
          <a:p>
            <a:pPr algn="ctr">
              <a:lnSpc>
                <a:spcPct val="115000"/>
              </a:lnSpc>
            </a:pPr>
            <a:endParaRPr lang="nl-BE" sz="1000" b="1" dirty="0" smtClean="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Onderzoeks-ondersteuning</a:t>
            </a:r>
            <a:endParaRPr lang="nl-BE" sz="1000" b="1" dirty="0">
              <a:solidFill>
                <a:prstClr val="black"/>
              </a:solidFill>
              <a:ea typeface="Calibri" panose="020F0502020204030204" pitchFamily="34" charset="0"/>
              <a:cs typeface="Times New Roman" panose="02020603050405020304" pitchFamily="18" charset="0"/>
            </a:endParaRPr>
          </a:p>
        </p:txBody>
      </p:sp>
      <p:cxnSp>
        <p:nvCxnSpPr>
          <p:cNvPr id="55" name="Rechte verbindingslijn 41"/>
          <p:cNvCxnSpPr/>
          <p:nvPr/>
        </p:nvCxnSpPr>
        <p:spPr>
          <a:xfrm>
            <a:off x="3160060" y="2382373"/>
            <a:ext cx="2" cy="10566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41"/>
          <p:cNvCxnSpPr/>
          <p:nvPr/>
        </p:nvCxnSpPr>
        <p:spPr>
          <a:xfrm>
            <a:off x="6745520" y="2390963"/>
            <a:ext cx="2" cy="10566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41"/>
          <p:cNvCxnSpPr>
            <a:endCxn id="41" idx="0"/>
          </p:cNvCxnSpPr>
          <p:nvPr/>
        </p:nvCxnSpPr>
        <p:spPr>
          <a:xfrm>
            <a:off x="8028912" y="2382301"/>
            <a:ext cx="0" cy="10679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41"/>
          <p:cNvCxnSpPr>
            <a:endCxn id="22" idx="0"/>
          </p:cNvCxnSpPr>
          <p:nvPr/>
        </p:nvCxnSpPr>
        <p:spPr>
          <a:xfrm>
            <a:off x="9359611" y="2386662"/>
            <a:ext cx="899" cy="10740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 Box 3"/>
          <p:cNvSpPr txBox="1">
            <a:spLocks noChangeArrowheads="1"/>
          </p:cNvSpPr>
          <p:nvPr/>
        </p:nvSpPr>
        <p:spPr bwMode="auto">
          <a:xfrm>
            <a:off x="3931209" y="4783667"/>
            <a:ext cx="952214" cy="1644156"/>
          </a:xfrm>
          <a:prstGeom prst="rect">
            <a:avLst/>
          </a:prstGeom>
          <a:solidFill>
            <a:schemeClr val="accent1">
              <a:lumMod val="60000"/>
              <a:lumOff val="40000"/>
            </a:schemeClr>
          </a:solidFill>
          <a:ln>
            <a:noFill/>
          </a:ln>
          <a:extLst/>
        </p:spPr>
        <p:txBody>
          <a:bodyPr rot="0" vert="horz" wrap="square" lIns="83210" tIns="41605" rIns="83210" bIns="41605" anchor="t" anchorCtr="0" upright="1">
            <a:noAutofit/>
          </a:bodyPr>
          <a:lstStyle/>
          <a:p>
            <a:pPr algn="ctr">
              <a:lnSpc>
                <a:spcPct val="115000"/>
              </a:lnSpc>
            </a:pPr>
            <a:r>
              <a:rPr lang="nl-BE" sz="1000" b="1" dirty="0">
                <a:solidFill>
                  <a:prstClr val="black"/>
                </a:solidFill>
                <a:ea typeface="Calibri" panose="020F0502020204030204" pitchFamily="34" charset="0"/>
                <a:cs typeface="Times New Roman" panose="02020603050405020304" pitchFamily="18" charset="0"/>
              </a:rPr>
              <a:t> </a:t>
            </a:r>
            <a:endParaRPr lang="nl-BE" sz="1100" dirty="0">
              <a:solidFill>
                <a:prstClr val="black"/>
              </a:solidFill>
              <a:ea typeface="Calibri" panose="020F0502020204030204" pitchFamily="34" charset="0"/>
              <a:cs typeface="Times New Roman" panose="02020603050405020304" pitchFamily="18" charset="0"/>
            </a:endParaRPr>
          </a:p>
          <a:p>
            <a:pPr algn="ctr">
              <a:lnSpc>
                <a:spcPct val="115000"/>
              </a:lnSpc>
              <a:spcAft>
                <a:spcPts val="1000"/>
              </a:spcAft>
            </a:pPr>
            <a:r>
              <a:rPr lang="nl-BE" sz="1000" b="1" dirty="0" smtClean="0">
                <a:solidFill>
                  <a:prstClr val="black"/>
                </a:solidFill>
                <a:ea typeface="Calibri" panose="020F0502020204030204" pitchFamily="34" charset="0"/>
                <a:cs typeface="Times New Roman" panose="02020603050405020304" pitchFamily="18" charset="0"/>
              </a:rPr>
              <a:t>Collectie-medewerkers</a:t>
            </a:r>
            <a:endParaRPr lang="nl-BE" sz="1100" dirty="0">
              <a:solidFill>
                <a:prstClr val="black"/>
              </a:solidFill>
              <a:ea typeface="Calibri" panose="020F0502020204030204" pitchFamily="34" charset="0"/>
              <a:cs typeface="Times New Roman" panose="02020603050405020304" pitchFamily="18" charset="0"/>
            </a:endParaRPr>
          </a:p>
        </p:txBody>
      </p:sp>
      <p:cxnSp>
        <p:nvCxnSpPr>
          <p:cNvPr id="44" name="Rechte verbindingslijn 41"/>
          <p:cNvCxnSpPr/>
          <p:nvPr/>
        </p:nvCxnSpPr>
        <p:spPr>
          <a:xfrm>
            <a:off x="4376423" y="2390962"/>
            <a:ext cx="2" cy="10566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119"/>
          <p:cNvCxnSpPr/>
          <p:nvPr/>
        </p:nvCxnSpPr>
        <p:spPr>
          <a:xfrm>
            <a:off x="4368282" y="4454577"/>
            <a:ext cx="0" cy="3516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77067" y="2514600"/>
            <a:ext cx="6995006" cy="369332"/>
          </a:xfrm>
          <a:prstGeom prst="rect">
            <a:avLst/>
          </a:prstGeom>
          <a:solidFill>
            <a:schemeClr val="accent2">
              <a:lumMod val="20000"/>
              <a:lumOff val="80000"/>
            </a:schemeClr>
          </a:solidFill>
        </p:spPr>
        <p:txBody>
          <a:bodyPr wrap="square" rtlCol="0">
            <a:spAutoFit/>
          </a:bodyPr>
          <a:lstStyle/>
          <a:p>
            <a:pPr algn="ctr"/>
            <a:r>
              <a:rPr lang="nl-BE" b="1" dirty="0" smtClean="0">
                <a:solidFill>
                  <a:prstClr val="black"/>
                </a:solidFill>
              </a:rPr>
              <a:t>Procesverantwoordelijken</a:t>
            </a:r>
            <a:endParaRPr lang="nl-BE" b="1" dirty="0">
              <a:solidFill>
                <a:prstClr val="black"/>
              </a:solidFill>
            </a:endParaRPr>
          </a:p>
        </p:txBody>
      </p:sp>
      <p:sp>
        <p:nvSpPr>
          <p:cNvPr id="2" name="Oval 1"/>
          <p:cNvSpPr/>
          <p:nvPr/>
        </p:nvSpPr>
        <p:spPr>
          <a:xfrm>
            <a:off x="1183765" y="3228991"/>
            <a:ext cx="1364154" cy="1637259"/>
          </a:xfrm>
          <a:prstGeom prst="ellipse">
            <a:avLst/>
          </a:prstGeom>
          <a:noFill/>
          <a:ln w="1079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0" name="Oval 59"/>
          <p:cNvSpPr/>
          <p:nvPr/>
        </p:nvSpPr>
        <p:spPr>
          <a:xfrm>
            <a:off x="6047358" y="3229085"/>
            <a:ext cx="1364154" cy="1637259"/>
          </a:xfrm>
          <a:prstGeom prst="ellipse">
            <a:avLst/>
          </a:prstGeom>
          <a:noFill/>
          <a:ln w="1079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2" name="Oval 61"/>
          <p:cNvSpPr/>
          <p:nvPr/>
        </p:nvSpPr>
        <p:spPr>
          <a:xfrm>
            <a:off x="7351358" y="3228992"/>
            <a:ext cx="1364154" cy="1637259"/>
          </a:xfrm>
          <a:prstGeom prst="ellipse">
            <a:avLst/>
          </a:prstGeom>
          <a:noFill/>
          <a:ln w="1079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3" name="Oval 62"/>
          <p:cNvSpPr/>
          <p:nvPr/>
        </p:nvSpPr>
        <p:spPr>
          <a:xfrm>
            <a:off x="73528" y="3229085"/>
            <a:ext cx="1364154" cy="1637259"/>
          </a:xfrm>
          <a:prstGeom prst="ellipse">
            <a:avLst/>
          </a:prstGeom>
          <a:noFill/>
          <a:ln w="1079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Left-Right Arrow 10"/>
          <p:cNvSpPr/>
          <p:nvPr/>
        </p:nvSpPr>
        <p:spPr>
          <a:xfrm>
            <a:off x="722062" y="4953279"/>
            <a:ext cx="1081246" cy="386367"/>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4" name="Left-Right Arrow 63"/>
          <p:cNvSpPr/>
          <p:nvPr/>
        </p:nvSpPr>
        <p:spPr>
          <a:xfrm>
            <a:off x="732030" y="5451687"/>
            <a:ext cx="6013492" cy="386367"/>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5" name="Left-Right Arrow 64"/>
          <p:cNvSpPr/>
          <p:nvPr/>
        </p:nvSpPr>
        <p:spPr>
          <a:xfrm>
            <a:off x="732030" y="5938759"/>
            <a:ext cx="7296882" cy="386367"/>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43707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Organisatie</a:t>
            </a:r>
            <a:endParaRPr lang="nl-NL" dirty="0"/>
          </a:p>
        </p:txBody>
      </p:sp>
      <p:sp>
        <p:nvSpPr>
          <p:cNvPr id="3" name="Tijdelijke aanduiding voor inhoud 2"/>
          <p:cNvSpPr>
            <a:spLocks noGrp="1"/>
          </p:cNvSpPr>
          <p:nvPr>
            <p:ph idx="1"/>
          </p:nvPr>
        </p:nvSpPr>
        <p:spPr/>
        <p:txBody>
          <a:bodyPr/>
          <a:lstStyle/>
          <a:p>
            <a:pPr marL="0" indent="0">
              <a:buNone/>
            </a:pPr>
            <a:r>
              <a:rPr lang="nl-NL" dirty="0" smtClean="0"/>
              <a:t>Bibliotheekmedewerker als gids</a:t>
            </a:r>
          </a:p>
          <a:p>
            <a:pPr marL="0" indent="0">
              <a:buNone/>
            </a:pPr>
            <a:endParaRPr lang="nl-NL" dirty="0"/>
          </a:p>
          <a:p>
            <a:pPr marL="457200" lvl="1" indent="0">
              <a:buNone/>
            </a:pPr>
            <a:r>
              <a:rPr lang="nl-NL" dirty="0" smtClean="0"/>
              <a:t>RDM ondersteuning</a:t>
            </a:r>
          </a:p>
          <a:p>
            <a:pPr marL="457200" lvl="1" indent="0">
              <a:buNone/>
            </a:pPr>
            <a:endParaRPr lang="nl-NL" dirty="0" smtClean="0"/>
          </a:p>
          <a:p>
            <a:pPr lvl="2">
              <a:buFont typeface="Courier New" panose="02070309020205020404" pitchFamily="49" charset="0"/>
              <a:buChar char="o"/>
            </a:pPr>
            <a:r>
              <a:rPr lang="nl-NL" dirty="0" smtClean="0"/>
              <a:t>RDM steunpunt (KU Leuven Bibliotheken centraal): </a:t>
            </a:r>
            <a:r>
              <a:rPr lang="nl-NL" dirty="0" err="1" smtClean="0"/>
              <a:t>Ulrike</a:t>
            </a:r>
            <a:r>
              <a:rPr lang="nl-NL" dirty="0" smtClean="0"/>
              <a:t> </a:t>
            </a:r>
            <a:r>
              <a:rPr lang="nl-NL" dirty="0" err="1" smtClean="0"/>
              <a:t>Kenens</a:t>
            </a:r>
            <a:r>
              <a:rPr lang="nl-NL" dirty="0" smtClean="0"/>
              <a:t>, </a:t>
            </a:r>
            <a:r>
              <a:rPr lang="nl-NL" smtClean="0"/>
              <a:t>Joke Claes </a:t>
            </a:r>
            <a:endParaRPr lang="nl-NL" dirty="0" smtClean="0"/>
          </a:p>
          <a:p>
            <a:pPr lvl="2">
              <a:buFont typeface="Courier New" panose="02070309020205020404" pitchFamily="49" charset="0"/>
              <a:buChar char="o"/>
            </a:pPr>
            <a:r>
              <a:rPr lang="nl-NL" dirty="0" smtClean="0"/>
              <a:t>Data experten  (KU Leuven Bibliotheken): 4 (gedragswetenschappen: </a:t>
            </a:r>
            <a:r>
              <a:rPr lang="nl-BE" dirty="0" smtClean="0"/>
              <a:t>Jacob </a:t>
            </a:r>
            <a:r>
              <a:rPr lang="nl-BE" dirty="0" err="1"/>
              <a:t>Cottyn</a:t>
            </a:r>
            <a:r>
              <a:rPr lang="nl-BE" dirty="0" smtClean="0"/>
              <a:t>, W&amp;T: Simon </a:t>
            </a:r>
            <a:r>
              <a:rPr lang="nl-BE" dirty="0" err="1"/>
              <a:t>D’haenens</a:t>
            </a:r>
            <a:r>
              <a:rPr lang="nl-BE" dirty="0"/>
              <a:t>, </a:t>
            </a:r>
            <a:r>
              <a:rPr lang="nl-BE" dirty="0" smtClean="0"/>
              <a:t>BMW: Thomas </a:t>
            </a:r>
            <a:r>
              <a:rPr lang="nl-BE" dirty="0" err="1"/>
              <a:t>Vandendriessche</a:t>
            </a:r>
            <a:r>
              <a:rPr lang="nl-BE" dirty="0"/>
              <a:t>, </a:t>
            </a:r>
            <a:r>
              <a:rPr lang="nl-BE" dirty="0" smtClean="0"/>
              <a:t>geesteswetenschappen: Tom Willaert)</a:t>
            </a:r>
          </a:p>
          <a:p>
            <a:pPr lvl="2">
              <a:buFont typeface="Courier New" panose="02070309020205020404" pitchFamily="49" charset="0"/>
              <a:buChar char="o"/>
            </a:pPr>
            <a:r>
              <a:rPr lang="nl-BE" dirty="0" smtClean="0"/>
              <a:t>Data stewards (lokale medewerkers KU Leuven Bibliotheken)</a:t>
            </a:r>
          </a:p>
          <a:p>
            <a:pPr lvl="2">
              <a:buFont typeface="Courier New" panose="02070309020205020404" pitchFamily="49" charset="0"/>
              <a:buChar char="o"/>
            </a:pPr>
            <a:r>
              <a:rPr lang="nl-BE" dirty="0" smtClean="0"/>
              <a:t>Nauwe samenwerking met LIBIS, DOC, ICTS, lokale IT, LRD, juridische dienst</a:t>
            </a: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solidFill>
                  <a:prstClr val="white"/>
                </a:solidFill>
              </a:rPr>
              <a:pPr/>
              <a:t>34</a:t>
            </a:fld>
            <a:endParaRPr lang="nl-NL">
              <a:solidFill>
                <a:prstClr val="white"/>
              </a:solidFill>
            </a:endParaRPr>
          </a:p>
        </p:txBody>
      </p:sp>
    </p:spTree>
    <p:extLst>
      <p:ext uri="{BB962C8B-B14F-4D97-AF65-F5344CB8AC3E}">
        <p14:creationId xmlns:p14="http://schemas.microsoft.com/office/powerpoint/2010/main" val="30044565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7"/>
          <p:cNvGrpSpPr/>
          <p:nvPr/>
        </p:nvGrpSpPr>
        <p:grpSpPr>
          <a:xfrm>
            <a:off x="3722083" y="5491656"/>
            <a:ext cx="1016002" cy="1016118"/>
            <a:chOff x="-1" y="-1"/>
            <a:chExt cx="1016001" cy="1016116"/>
          </a:xfrm>
        </p:grpSpPr>
        <p:sp>
          <p:nvSpPr>
            <p:cNvPr id="34" name="Oval 8"/>
            <p:cNvSpPr/>
            <p:nvPr/>
          </p:nvSpPr>
          <p:spPr>
            <a:xfrm>
              <a:off x="-1" y="-1"/>
              <a:ext cx="1016001" cy="1016116"/>
            </a:xfrm>
            <a:prstGeom prst="ellipse">
              <a:avLst/>
            </a:prstGeom>
            <a:solidFill>
              <a:srgbClr val="7030A0"/>
            </a:solidFill>
            <a:ln w="12700" cap="flat">
              <a:solidFill>
                <a:srgbClr val="FFFFFF"/>
              </a:solidFill>
              <a:prstDash val="solid"/>
              <a:miter lim="800000"/>
            </a:ln>
            <a:effectLst>
              <a:outerShdw blurRad="50800" dist="38100" dir="2700000" rotWithShape="0">
                <a:srgbClr val="000000">
                  <a:alpha val="40000"/>
                </a:srgbClr>
              </a:outerShdw>
            </a:effectLst>
          </p:spPr>
          <p:txBody>
            <a:bodyPr wrap="square" lIns="45719" tIns="45719" rIns="45719" bIns="45719" numCol="1" anchor="t">
              <a:noAutofit/>
            </a:bodyPr>
            <a:lstStyle/>
            <a:p>
              <a:endParaRPr/>
            </a:p>
          </p:txBody>
        </p:sp>
        <p:sp>
          <p:nvSpPr>
            <p:cNvPr id="35" name="Oval 4"/>
            <p:cNvSpPr txBox="1"/>
            <p:nvPr/>
          </p:nvSpPr>
          <p:spPr>
            <a:xfrm>
              <a:off x="134464" y="309311"/>
              <a:ext cx="718422" cy="4201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339" tIns="53339" rIns="53339" bIns="53339" numCol="1" anchor="ctr">
              <a:noAutofit/>
            </a:bodyPr>
            <a:lstStyle>
              <a:lvl1pPr algn="ctr" defTabSz="622300">
                <a:lnSpc>
                  <a:spcPct val="90000"/>
                </a:lnSpc>
                <a:spcBef>
                  <a:spcPts val="500"/>
                </a:spcBef>
                <a:defRPr sz="1400" b="1">
                  <a:solidFill>
                    <a:srgbClr val="FFFFFF"/>
                  </a:solidFill>
                </a:defRPr>
              </a:lvl1pPr>
            </a:lstStyle>
            <a:p>
              <a:r>
                <a:rPr lang="nl-BE" sz="1800" dirty="0" smtClean="0"/>
                <a:t>Lokale IT</a:t>
              </a:r>
              <a:endParaRPr sz="1800" dirty="0"/>
            </a:p>
          </p:txBody>
        </p:sp>
      </p:grpSp>
      <p:sp>
        <p:nvSpPr>
          <p:cNvPr id="132" name="Slide Number Placeholder 3"/>
          <p:cNvSpPr txBox="1">
            <a:spLocks noGrp="1"/>
          </p:cNvSpPr>
          <p:nvPr>
            <p:ph type="sldNum" sz="quarter" idx="4294967295"/>
          </p:nvPr>
        </p:nvSpPr>
        <p:spPr>
          <a:xfrm>
            <a:off x="575999" y="6455969"/>
            <a:ext cx="763403" cy="4571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dirty="0"/>
          </a:p>
        </p:txBody>
      </p:sp>
      <p:grpSp>
        <p:nvGrpSpPr>
          <p:cNvPr id="147" name="Diagram 4"/>
          <p:cNvGrpSpPr/>
          <p:nvPr/>
        </p:nvGrpSpPr>
        <p:grpSpPr>
          <a:xfrm>
            <a:off x="1607848" y="654620"/>
            <a:ext cx="9387132" cy="3468169"/>
            <a:chOff x="0" y="0"/>
            <a:chExt cx="9387131" cy="3468167"/>
          </a:xfrm>
        </p:grpSpPr>
        <p:sp>
          <p:nvSpPr>
            <p:cNvPr id="133" name="Shape"/>
            <p:cNvSpPr/>
            <p:nvPr/>
          </p:nvSpPr>
          <p:spPr>
            <a:xfrm rot="5400000">
              <a:off x="796654" y="1124640"/>
              <a:ext cx="877305" cy="1132661"/>
            </a:xfrm>
            <a:custGeom>
              <a:avLst/>
              <a:gdLst/>
              <a:ahLst/>
              <a:cxnLst>
                <a:cxn ang="0">
                  <a:pos x="wd2" y="hd2"/>
                </a:cxn>
                <a:cxn ang="5400000">
                  <a:pos x="wd2" y="hd2"/>
                </a:cxn>
                <a:cxn ang="10800000">
                  <a:pos x="wd2" y="hd2"/>
                </a:cxn>
                <a:cxn ang="16200000">
                  <a:pos x="wd2" y="hd2"/>
                </a:cxn>
              </a:cxnLst>
              <a:rect l="0" t="0" r="r" b="b"/>
              <a:pathLst>
                <a:path w="21600" h="21600" extrusionOk="0">
                  <a:moveTo>
                    <a:pt x="0" y="16106"/>
                  </a:moveTo>
                  <a:lnTo>
                    <a:pt x="12653" y="16106"/>
                  </a:lnTo>
                  <a:lnTo>
                    <a:pt x="12653" y="5986"/>
                  </a:lnTo>
                  <a:lnTo>
                    <a:pt x="10800" y="5986"/>
                  </a:lnTo>
                  <a:lnTo>
                    <a:pt x="16200" y="0"/>
                  </a:lnTo>
                  <a:lnTo>
                    <a:pt x="21600" y="5986"/>
                  </a:lnTo>
                  <a:lnTo>
                    <a:pt x="19747" y="5986"/>
                  </a:lnTo>
                  <a:lnTo>
                    <a:pt x="19747" y="21600"/>
                  </a:lnTo>
                  <a:lnTo>
                    <a:pt x="0" y="21600"/>
                  </a:lnTo>
                  <a:close/>
                </a:path>
              </a:pathLst>
            </a:custGeom>
            <a:solidFill>
              <a:srgbClr val="BFBFBF"/>
            </a:solidFill>
            <a:ln w="12700" cap="flat">
              <a:solidFill>
                <a:srgbClr val="FFFFFF"/>
              </a:solidFill>
              <a:prstDash val="solid"/>
              <a:miter lim="800000"/>
            </a:ln>
            <a:effectLst/>
          </p:spPr>
          <p:txBody>
            <a:bodyPr wrap="square" lIns="45719" tIns="45719" rIns="45719" bIns="45719" numCol="1" anchor="t">
              <a:noAutofit/>
            </a:bodyPr>
            <a:lstStyle/>
            <a:p>
              <a:endParaRPr/>
            </a:p>
          </p:txBody>
        </p:sp>
        <p:grpSp>
          <p:nvGrpSpPr>
            <p:cNvPr id="136" name="Group"/>
            <p:cNvGrpSpPr/>
            <p:nvPr/>
          </p:nvGrpSpPr>
          <p:grpSpPr>
            <a:xfrm>
              <a:off x="0" y="0"/>
              <a:ext cx="1674830" cy="1172326"/>
              <a:chOff x="0" y="0"/>
              <a:chExt cx="1674829" cy="1172325"/>
            </a:xfrm>
          </p:grpSpPr>
          <p:sp>
            <p:nvSpPr>
              <p:cNvPr id="134" name="Rounded Rectangle"/>
              <p:cNvSpPr/>
              <p:nvPr/>
            </p:nvSpPr>
            <p:spPr>
              <a:xfrm>
                <a:off x="0" y="0"/>
                <a:ext cx="1674829" cy="1172325"/>
              </a:xfrm>
              <a:prstGeom prst="roundRect">
                <a:avLst>
                  <a:gd name="adj" fmla="val 16670"/>
                </a:avLst>
              </a:prstGeom>
              <a:solidFill>
                <a:schemeClr val="accent4"/>
              </a:solidFill>
              <a:ln w="12700" cap="flat">
                <a:solidFill>
                  <a:srgbClr val="FFFFF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defTabSz="800100">
                  <a:lnSpc>
                    <a:spcPct val="90000"/>
                  </a:lnSpc>
                  <a:spcBef>
                    <a:spcPts val="700"/>
                  </a:spcBef>
                  <a:defRPr b="1">
                    <a:solidFill>
                      <a:srgbClr val="FFFFFF"/>
                    </a:solidFill>
                  </a:defRPr>
                </a:pPr>
                <a:endParaRPr/>
              </a:p>
            </p:txBody>
          </p:sp>
          <p:sp>
            <p:nvSpPr>
              <p:cNvPr id="135" name="RDM website DOC website"/>
              <p:cNvSpPr txBox="1"/>
              <p:nvPr/>
            </p:nvSpPr>
            <p:spPr>
              <a:xfrm>
                <a:off x="57238" y="392263"/>
                <a:ext cx="1560353" cy="3877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8580" tIns="68580" rIns="68580" bIns="68580" numCol="1" anchor="ctr">
                <a:spAutoFit/>
              </a:bodyPr>
              <a:lstStyle/>
              <a:p>
                <a:pPr algn="ctr" defTabSz="800100">
                  <a:lnSpc>
                    <a:spcPct val="90000"/>
                  </a:lnSpc>
                  <a:spcBef>
                    <a:spcPts val="700"/>
                  </a:spcBef>
                  <a:defRPr b="1">
                    <a:solidFill>
                      <a:srgbClr val="FFFFFF"/>
                    </a:solidFill>
                  </a:defRPr>
                </a:pPr>
                <a:r>
                  <a:rPr dirty="0"/>
                  <a:t>RDM </a:t>
                </a:r>
                <a:r>
                  <a:rPr dirty="0" smtClean="0"/>
                  <a:t>website</a:t>
                </a:r>
                <a:endParaRPr i="1" dirty="0"/>
              </a:p>
            </p:txBody>
          </p:sp>
        </p:grpSp>
        <p:sp>
          <p:nvSpPr>
            <p:cNvPr id="137" name="Onderzoekers raadplegen RDM-website of DOC-website voor: 1) Algemene info rond RDM @ KU Leuven 2) Modeloplossingen voor 5 vragen FWO aanvraag"/>
            <p:cNvSpPr txBox="1"/>
            <p:nvPr/>
          </p:nvSpPr>
          <p:spPr>
            <a:xfrm>
              <a:off x="1841745" y="279014"/>
              <a:ext cx="5235952" cy="637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8580" tIns="68580" rIns="68580" bIns="68580" numCol="1" anchor="ctr">
              <a:spAutoFit/>
            </a:bodyPr>
            <a:lstStyle/>
            <a:p>
              <a:pPr marL="0" lvl="1" defTabSz="800100">
                <a:lnSpc>
                  <a:spcPct val="90000"/>
                </a:lnSpc>
                <a:spcBef>
                  <a:spcPts val="300"/>
                </a:spcBef>
                <a:buSzPct val="100000"/>
                <a:defRPr i="1">
                  <a:solidFill>
                    <a:srgbClr val="1D8DB0"/>
                  </a:solidFill>
                </a:defRPr>
              </a:pPr>
              <a:r>
                <a:rPr i="0" dirty="0" smtClean="0"/>
                <a:t>1</a:t>
              </a:r>
              <a:r>
                <a:rPr i="0" dirty="0"/>
                <a:t>) </a:t>
              </a:r>
              <a:r>
                <a:rPr i="0" dirty="0" err="1"/>
                <a:t>Algemene</a:t>
              </a:r>
              <a:r>
                <a:rPr i="0" dirty="0"/>
                <a:t> info </a:t>
              </a:r>
              <a:r>
                <a:rPr i="0" dirty="0" err="1"/>
                <a:t>rond</a:t>
              </a:r>
              <a:r>
                <a:rPr i="0" dirty="0"/>
                <a:t> RDM @ KU Leuven</a:t>
              </a:r>
              <a:br>
                <a:rPr i="0" dirty="0"/>
              </a:br>
              <a:r>
                <a:rPr i="0" dirty="0"/>
                <a:t>2) </a:t>
              </a:r>
              <a:r>
                <a:rPr i="0" dirty="0" err="1"/>
                <a:t>Modeloplossingen</a:t>
              </a:r>
              <a:r>
                <a:rPr i="0" dirty="0"/>
                <a:t> </a:t>
              </a:r>
              <a:r>
                <a:rPr i="0" dirty="0" err="1"/>
                <a:t>voor</a:t>
              </a:r>
              <a:r>
                <a:rPr i="0" dirty="0"/>
                <a:t> 5 </a:t>
              </a:r>
              <a:r>
                <a:rPr i="0" dirty="0" err="1"/>
                <a:t>vragen</a:t>
              </a:r>
              <a:r>
                <a:rPr i="0" dirty="0"/>
                <a:t> FWO </a:t>
              </a:r>
              <a:r>
                <a:rPr i="0" dirty="0" err="1"/>
                <a:t>aanvraag</a:t>
              </a:r>
              <a:endParaRPr i="0" dirty="0"/>
            </a:p>
          </p:txBody>
        </p:sp>
        <p:sp>
          <p:nvSpPr>
            <p:cNvPr id="138" name="Shape"/>
            <p:cNvSpPr/>
            <p:nvPr/>
          </p:nvSpPr>
          <p:spPr>
            <a:xfrm rot="5400000">
              <a:off x="2679330" y="2297506"/>
              <a:ext cx="856381" cy="1132661"/>
            </a:xfrm>
            <a:custGeom>
              <a:avLst/>
              <a:gdLst/>
              <a:ahLst/>
              <a:cxnLst>
                <a:cxn ang="0">
                  <a:pos x="wd2" y="hd2"/>
                </a:cxn>
                <a:cxn ang="5400000">
                  <a:pos x="wd2" y="hd2"/>
                </a:cxn>
                <a:cxn ang="10800000">
                  <a:pos x="wd2" y="hd2"/>
                </a:cxn>
                <a:cxn ang="16200000">
                  <a:pos x="wd2" y="hd2"/>
                </a:cxn>
              </a:cxnLst>
              <a:rect l="0" t="0" r="r" b="b"/>
              <a:pathLst>
                <a:path w="21600" h="21600" extrusionOk="0">
                  <a:moveTo>
                    <a:pt x="0" y="16237"/>
                  </a:moveTo>
                  <a:lnTo>
                    <a:pt x="12653" y="16237"/>
                  </a:lnTo>
                  <a:lnTo>
                    <a:pt x="12653" y="5843"/>
                  </a:lnTo>
                  <a:lnTo>
                    <a:pt x="10800" y="5843"/>
                  </a:lnTo>
                  <a:lnTo>
                    <a:pt x="16200" y="0"/>
                  </a:lnTo>
                  <a:lnTo>
                    <a:pt x="21600" y="5843"/>
                  </a:lnTo>
                  <a:lnTo>
                    <a:pt x="19747" y="5843"/>
                  </a:lnTo>
                  <a:lnTo>
                    <a:pt x="19747" y="21600"/>
                  </a:lnTo>
                  <a:lnTo>
                    <a:pt x="0" y="21600"/>
                  </a:lnTo>
                  <a:close/>
                </a:path>
              </a:pathLst>
            </a:custGeom>
            <a:solidFill>
              <a:srgbClr val="BFBFBF"/>
            </a:solidFill>
            <a:ln w="12700" cap="flat">
              <a:solidFill>
                <a:srgbClr val="FFFFFF"/>
              </a:solidFill>
              <a:prstDash val="solid"/>
              <a:miter lim="800000"/>
            </a:ln>
            <a:effectLst/>
          </p:spPr>
          <p:txBody>
            <a:bodyPr wrap="square" lIns="45719" tIns="45719" rIns="45719" bIns="45719" numCol="1" anchor="t">
              <a:noAutofit/>
            </a:bodyPr>
            <a:lstStyle/>
            <a:p>
              <a:endParaRPr/>
            </a:p>
          </p:txBody>
        </p:sp>
        <p:grpSp>
          <p:nvGrpSpPr>
            <p:cNvPr id="141" name="Group"/>
            <p:cNvGrpSpPr/>
            <p:nvPr/>
          </p:nvGrpSpPr>
          <p:grpSpPr>
            <a:xfrm>
              <a:off x="1893121" y="1196539"/>
              <a:ext cx="1674829" cy="1172326"/>
              <a:chOff x="0" y="0"/>
              <a:chExt cx="1674828" cy="1172324"/>
            </a:xfrm>
          </p:grpSpPr>
          <p:sp>
            <p:nvSpPr>
              <p:cNvPr id="139" name="Rounded Rectangle"/>
              <p:cNvSpPr/>
              <p:nvPr/>
            </p:nvSpPr>
            <p:spPr>
              <a:xfrm>
                <a:off x="0" y="0"/>
                <a:ext cx="1674829" cy="1172325"/>
              </a:xfrm>
              <a:prstGeom prst="roundRect">
                <a:avLst>
                  <a:gd name="adj" fmla="val 16670"/>
                </a:avLst>
              </a:prstGeom>
              <a:solidFill>
                <a:srgbClr val="92D050"/>
              </a:solidFill>
              <a:ln w="12700" cap="flat">
                <a:solidFill>
                  <a:srgbClr val="FFFFF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defTabSz="800100">
                  <a:lnSpc>
                    <a:spcPct val="90000"/>
                  </a:lnSpc>
                  <a:spcBef>
                    <a:spcPts val="700"/>
                  </a:spcBef>
                  <a:defRPr b="1">
                    <a:solidFill>
                      <a:srgbClr val="FFFFFF"/>
                    </a:solidFill>
                  </a:defRPr>
                </a:pPr>
                <a:endParaRPr/>
              </a:p>
            </p:txBody>
          </p:sp>
          <p:sp>
            <p:nvSpPr>
              <p:cNvPr id="140" name="RDM steunpunt"/>
              <p:cNvSpPr txBox="1"/>
              <p:nvPr/>
            </p:nvSpPr>
            <p:spPr>
              <a:xfrm>
                <a:off x="57237" y="252152"/>
                <a:ext cx="1560354" cy="6680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8580" tIns="68580" rIns="68580" bIns="68580" numCol="1" anchor="ctr">
                <a:spAutoFit/>
              </a:bodyPr>
              <a:lstStyle>
                <a:lvl1pPr algn="ctr" defTabSz="800100">
                  <a:lnSpc>
                    <a:spcPct val="90000"/>
                  </a:lnSpc>
                  <a:spcBef>
                    <a:spcPts val="700"/>
                  </a:spcBef>
                  <a:defRPr b="1">
                    <a:solidFill>
                      <a:srgbClr val="FFFFFF"/>
                    </a:solidFill>
                  </a:defRPr>
                </a:lvl1pPr>
              </a:lstStyle>
              <a:p>
                <a:r>
                  <a:t>RDM steunpunt</a:t>
                </a:r>
              </a:p>
            </p:txBody>
          </p:sp>
        </p:grpSp>
        <p:sp>
          <p:nvSpPr>
            <p:cNvPr id="142" name="Onderzoekers sturen vraag + identificatie (i.e. departement) via module op"/>
            <p:cNvSpPr txBox="1"/>
            <p:nvPr/>
          </p:nvSpPr>
          <p:spPr>
            <a:xfrm>
              <a:off x="3700753" y="1294211"/>
              <a:ext cx="5084649" cy="8863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8580" tIns="68580" rIns="68580" bIns="68580" numCol="1" anchor="ctr">
              <a:spAutoFit/>
            </a:bodyPr>
            <a:lstStyle/>
            <a:p>
              <a:pPr marL="0" lvl="1" defTabSz="800100">
                <a:lnSpc>
                  <a:spcPct val="90000"/>
                </a:lnSpc>
                <a:spcBef>
                  <a:spcPts val="300"/>
                </a:spcBef>
                <a:buSzPct val="100000"/>
                <a:defRPr>
                  <a:solidFill>
                    <a:srgbClr val="1D8DB0"/>
                  </a:solidFill>
                </a:defRPr>
              </a:pPr>
              <a:r>
                <a:rPr lang="nl-BE" dirty="0" smtClean="0"/>
                <a:t>aanspreekpunt voor andere diensten, centraal in opstellen beleid, trekker RDM werkgroep, bemannen van RDM helpdesk (mail)</a:t>
              </a:r>
              <a:endParaRPr dirty="0"/>
            </a:p>
          </p:txBody>
        </p:sp>
        <p:grpSp>
          <p:nvGrpSpPr>
            <p:cNvPr id="145" name="Group"/>
            <p:cNvGrpSpPr/>
            <p:nvPr/>
          </p:nvGrpSpPr>
          <p:grpSpPr>
            <a:xfrm>
              <a:off x="3837337" y="2295840"/>
              <a:ext cx="1674830" cy="1172327"/>
              <a:chOff x="0" y="0"/>
              <a:chExt cx="1674829" cy="1172325"/>
            </a:xfrm>
          </p:grpSpPr>
          <p:sp>
            <p:nvSpPr>
              <p:cNvPr id="143" name="Rounded Rectangle"/>
              <p:cNvSpPr/>
              <p:nvPr/>
            </p:nvSpPr>
            <p:spPr>
              <a:xfrm>
                <a:off x="0" y="0"/>
                <a:ext cx="1674829" cy="1172325"/>
              </a:xfrm>
              <a:prstGeom prst="roundRect">
                <a:avLst>
                  <a:gd name="adj" fmla="val 16670"/>
                </a:avLst>
              </a:prstGeom>
              <a:solidFill>
                <a:srgbClr val="00B0F0"/>
              </a:solidFill>
              <a:ln w="12700" cap="flat">
                <a:solidFill>
                  <a:srgbClr val="FFFFF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defTabSz="711200">
                  <a:lnSpc>
                    <a:spcPct val="90000"/>
                  </a:lnSpc>
                  <a:spcBef>
                    <a:spcPts val="700"/>
                  </a:spcBef>
                  <a:defRPr sz="1600" b="1">
                    <a:solidFill>
                      <a:srgbClr val="FFFFFF"/>
                    </a:solidFill>
                  </a:defRPr>
                </a:pPr>
                <a:endParaRPr/>
              </a:p>
            </p:txBody>
          </p:sp>
          <p:sp>
            <p:nvSpPr>
              <p:cNvPr id="144" name="Data Stewards"/>
              <p:cNvSpPr txBox="1"/>
              <p:nvPr/>
            </p:nvSpPr>
            <p:spPr>
              <a:xfrm>
                <a:off x="57237" y="303009"/>
                <a:ext cx="1560354" cy="5663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60" tIns="60960" rIns="60960" bIns="60960" numCol="1" anchor="ctr">
                <a:spAutoFit/>
              </a:bodyPr>
              <a:lstStyle>
                <a:lvl1pPr algn="ctr" defTabSz="711200">
                  <a:lnSpc>
                    <a:spcPct val="90000"/>
                  </a:lnSpc>
                  <a:spcBef>
                    <a:spcPts val="600"/>
                  </a:spcBef>
                  <a:defRPr sz="1600" b="1">
                    <a:solidFill>
                      <a:srgbClr val="FFFFFF"/>
                    </a:solidFill>
                  </a:defRPr>
                </a:lvl1pPr>
              </a:lstStyle>
              <a:p>
                <a:r>
                  <a:rPr dirty="0"/>
                  <a:t>Data </a:t>
                </a:r>
                <a:r>
                  <a:rPr lang="nl-BE" dirty="0"/>
                  <a:t>e</a:t>
                </a:r>
                <a:r>
                  <a:rPr lang="nl-BE" dirty="0" smtClean="0"/>
                  <a:t>xperten / s</a:t>
                </a:r>
                <a:r>
                  <a:rPr dirty="0" err="1" smtClean="0"/>
                  <a:t>tewards</a:t>
                </a:r>
                <a:endParaRPr dirty="0"/>
              </a:p>
            </p:txBody>
          </p:sp>
        </p:grpSp>
        <p:sp>
          <p:nvSpPr>
            <p:cNvPr id="146" name="Vraag komt rechtstreeks bij betrokken informatie-specialist (data steward) + data expert"/>
            <p:cNvSpPr txBox="1"/>
            <p:nvPr/>
          </p:nvSpPr>
          <p:spPr>
            <a:xfrm>
              <a:off x="5577778" y="2332113"/>
              <a:ext cx="3809353" cy="11356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8580" tIns="68580" rIns="68580" bIns="68580" numCol="1" anchor="ctr">
              <a:spAutoFit/>
            </a:bodyPr>
            <a:lstStyle/>
            <a:p>
              <a:pPr marL="0" lvl="1" defTabSz="800100">
                <a:lnSpc>
                  <a:spcPct val="90000"/>
                </a:lnSpc>
                <a:spcBef>
                  <a:spcPts val="300"/>
                </a:spcBef>
                <a:buSzPct val="100000"/>
                <a:defRPr>
                  <a:solidFill>
                    <a:srgbClr val="1D8DB0"/>
                  </a:solidFill>
                </a:defRPr>
              </a:pPr>
              <a:r>
                <a:rPr lang="nl-BE" dirty="0" smtClean="0"/>
                <a:t>bibliotheekmedewerkers als aanspreekpunt; data experten leiden data stewards op + staan bij voor meer complexe vragen</a:t>
              </a:r>
              <a:r>
                <a:rPr b="1" dirty="0" smtClean="0"/>
                <a:t> </a:t>
              </a:r>
              <a:endParaRPr b="1" dirty="0"/>
            </a:p>
          </p:txBody>
        </p:sp>
      </p:grpSp>
      <p:sp>
        <p:nvSpPr>
          <p:cNvPr id="148" name="Up-Down Arrow 5"/>
          <p:cNvSpPr/>
          <p:nvPr/>
        </p:nvSpPr>
        <p:spPr>
          <a:xfrm>
            <a:off x="5987777" y="4336927"/>
            <a:ext cx="576065" cy="854370"/>
          </a:xfrm>
          <a:custGeom>
            <a:avLst/>
            <a:gdLst/>
            <a:ahLst/>
            <a:cxnLst>
              <a:cxn ang="0">
                <a:pos x="wd2" y="hd2"/>
              </a:cxn>
              <a:cxn ang="5400000">
                <a:pos x="wd2" y="hd2"/>
              </a:cxn>
              <a:cxn ang="10800000">
                <a:pos x="wd2" y="hd2"/>
              </a:cxn>
              <a:cxn ang="16200000">
                <a:pos x="wd2" y="hd2"/>
              </a:cxn>
            </a:cxnLst>
            <a:rect l="0" t="0" r="r" b="b"/>
            <a:pathLst>
              <a:path w="21600" h="21600" extrusionOk="0">
                <a:moveTo>
                  <a:pt x="0" y="7282"/>
                </a:moveTo>
                <a:lnTo>
                  <a:pt x="10800" y="0"/>
                </a:lnTo>
                <a:lnTo>
                  <a:pt x="21600" y="7282"/>
                </a:lnTo>
                <a:lnTo>
                  <a:pt x="16200" y="7282"/>
                </a:lnTo>
                <a:lnTo>
                  <a:pt x="16200" y="14318"/>
                </a:lnTo>
                <a:lnTo>
                  <a:pt x="21600" y="14318"/>
                </a:lnTo>
                <a:lnTo>
                  <a:pt x="10800" y="21600"/>
                </a:lnTo>
                <a:lnTo>
                  <a:pt x="0" y="14318"/>
                </a:lnTo>
                <a:lnTo>
                  <a:pt x="5400" y="14318"/>
                </a:lnTo>
                <a:lnTo>
                  <a:pt x="5400" y="7282"/>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sp>
        <p:nvSpPr>
          <p:cNvPr id="149" name="Rectangle 6"/>
          <p:cNvSpPr txBox="1"/>
          <p:nvPr/>
        </p:nvSpPr>
        <p:spPr>
          <a:xfrm>
            <a:off x="8321534" y="5380315"/>
            <a:ext cx="3127785" cy="92333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b="1">
                <a:solidFill>
                  <a:srgbClr val="1D8DB0"/>
                </a:solidFill>
              </a:defRPr>
            </a:pPr>
            <a:r>
              <a:rPr lang="nl-BE" b="0" dirty="0" smtClean="0"/>
              <a:t>samenwerking met en indien nodig doorverwijzing</a:t>
            </a:r>
            <a:r>
              <a:rPr b="0" dirty="0" smtClean="0"/>
              <a:t> </a:t>
            </a:r>
            <a:r>
              <a:rPr b="0" dirty="0" err="1"/>
              <a:t>naar</a:t>
            </a:r>
            <a:r>
              <a:rPr b="0" dirty="0"/>
              <a:t> </a:t>
            </a:r>
            <a:r>
              <a:rPr b="0" dirty="0" err="1"/>
              <a:t>andere</a:t>
            </a:r>
            <a:r>
              <a:rPr b="0" dirty="0"/>
              <a:t> </a:t>
            </a:r>
            <a:r>
              <a:rPr b="0" dirty="0" err="1" smtClean="0"/>
              <a:t>diensten</a:t>
            </a:r>
            <a:endParaRPr b="0" dirty="0"/>
          </a:p>
        </p:txBody>
      </p:sp>
      <p:grpSp>
        <p:nvGrpSpPr>
          <p:cNvPr id="152" name="Group 7"/>
          <p:cNvGrpSpPr/>
          <p:nvPr/>
        </p:nvGrpSpPr>
        <p:grpSpPr>
          <a:xfrm>
            <a:off x="6953646" y="5455333"/>
            <a:ext cx="1016002" cy="1016118"/>
            <a:chOff x="-1" y="-1"/>
            <a:chExt cx="1016001" cy="1016116"/>
          </a:xfrm>
        </p:grpSpPr>
        <p:sp>
          <p:nvSpPr>
            <p:cNvPr id="150" name="Oval 8"/>
            <p:cNvSpPr/>
            <p:nvPr/>
          </p:nvSpPr>
          <p:spPr>
            <a:xfrm>
              <a:off x="-1" y="-1"/>
              <a:ext cx="1016001" cy="1016116"/>
            </a:xfrm>
            <a:prstGeom prst="ellipse">
              <a:avLst/>
            </a:prstGeom>
            <a:solidFill>
              <a:srgbClr val="FF99CC"/>
            </a:solidFill>
            <a:ln w="12700" cap="flat">
              <a:solidFill>
                <a:srgbClr val="FFFFFF"/>
              </a:solidFill>
              <a:prstDash val="solid"/>
              <a:miter lim="800000"/>
            </a:ln>
            <a:effectLst>
              <a:outerShdw blurRad="50800" dist="38100" dir="2700000" rotWithShape="0">
                <a:srgbClr val="000000">
                  <a:alpha val="40000"/>
                </a:srgbClr>
              </a:outerShdw>
            </a:effectLst>
          </p:spPr>
          <p:txBody>
            <a:bodyPr wrap="square" lIns="45719" tIns="45719" rIns="45719" bIns="45719" numCol="1" anchor="t">
              <a:noAutofit/>
            </a:bodyPr>
            <a:lstStyle/>
            <a:p>
              <a:endParaRPr/>
            </a:p>
          </p:txBody>
        </p:sp>
        <p:sp>
          <p:nvSpPr>
            <p:cNvPr id="151" name="Oval 4"/>
            <p:cNvSpPr txBox="1"/>
            <p:nvPr/>
          </p:nvSpPr>
          <p:spPr>
            <a:xfrm>
              <a:off x="198916" y="297994"/>
              <a:ext cx="718422" cy="4201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3339" tIns="53339" rIns="53339" bIns="53339" numCol="1" anchor="ctr">
              <a:noAutofit/>
            </a:bodyPr>
            <a:lstStyle>
              <a:lvl1pPr algn="ctr" defTabSz="622300">
                <a:lnSpc>
                  <a:spcPct val="90000"/>
                </a:lnSpc>
                <a:spcBef>
                  <a:spcPts val="500"/>
                </a:spcBef>
                <a:defRPr sz="1400" b="1">
                  <a:solidFill>
                    <a:srgbClr val="FFFFFF"/>
                  </a:solidFill>
                </a:defRPr>
              </a:lvl1pPr>
            </a:lstStyle>
            <a:p>
              <a:r>
                <a:rPr sz="1800" dirty="0" smtClean="0"/>
                <a:t>L</a:t>
              </a:r>
              <a:r>
                <a:rPr lang="nl-BE" sz="1800" dirty="0" smtClean="0"/>
                <a:t>IBIS</a:t>
              </a:r>
              <a:endParaRPr sz="1800" dirty="0"/>
            </a:p>
          </p:txBody>
        </p:sp>
      </p:grpSp>
      <p:grpSp>
        <p:nvGrpSpPr>
          <p:cNvPr id="155" name="Group 10"/>
          <p:cNvGrpSpPr/>
          <p:nvPr/>
        </p:nvGrpSpPr>
        <p:grpSpPr>
          <a:xfrm>
            <a:off x="5376398" y="5467846"/>
            <a:ext cx="1016001" cy="1016001"/>
            <a:chOff x="0" y="0"/>
            <a:chExt cx="1016000" cy="1016000"/>
          </a:xfrm>
        </p:grpSpPr>
        <p:sp>
          <p:nvSpPr>
            <p:cNvPr id="153" name="Oval 11"/>
            <p:cNvSpPr/>
            <p:nvPr/>
          </p:nvSpPr>
          <p:spPr>
            <a:xfrm>
              <a:off x="-1" y="-1"/>
              <a:ext cx="1016001" cy="1016001"/>
            </a:xfrm>
            <a:prstGeom prst="ellipse">
              <a:avLst/>
            </a:prstGeom>
            <a:solidFill>
              <a:srgbClr val="0070C0"/>
            </a:solidFill>
            <a:ln w="12700" cap="flat">
              <a:solidFill>
                <a:srgbClr val="FFFFFF"/>
              </a:solidFill>
              <a:prstDash val="solid"/>
              <a:miter lim="800000"/>
            </a:ln>
            <a:effectLst>
              <a:outerShdw blurRad="50800" dist="38100" dir="2700000" rotWithShape="0">
                <a:srgbClr val="000000">
                  <a:alpha val="40000"/>
                </a:srgbClr>
              </a:outerShdw>
            </a:effectLst>
          </p:spPr>
          <p:txBody>
            <a:bodyPr wrap="square" lIns="45719" tIns="45719" rIns="45719" bIns="45719" numCol="1" anchor="t">
              <a:noAutofit/>
            </a:bodyPr>
            <a:lstStyle/>
            <a:p>
              <a:endParaRPr/>
            </a:p>
          </p:txBody>
        </p:sp>
        <p:sp>
          <p:nvSpPr>
            <p:cNvPr id="154" name="Oval 6"/>
            <p:cNvSpPr txBox="1"/>
            <p:nvPr/>
          </p:nvSpPr>
          <p:spPr>
            <a:xfrm>
              <a:off x="141790" y="165527"/>
              <a:ext cx="718421" cy="5643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60" tIns="60960" rIns="60960" bIns="60960" numCol="1" anchor="ctr">
              <a:noAutofit/>
            </a:bodyPr>
            <a:lstStyle>
              <a:lvl1pPr algn="ctr" defTabSz="711200">
                <a:lnSpc>
                  <a:spcPct val="90000"/>
                </a:lnSpc>
                <a:spcBef>
                  <a:spcPts val="600"/>
                </a:spcBef>
                <a:defRPr sz="1600" b="1">
                  <a:solidFill>
                    <a:srgbClr val="FFFFFF"/>
                  </a:solidFill>
                </a:defRPr>
              </a:lvl1pPr>
            </a:lstStyle>
            <a:p>
              <a:r>
                <a:rPr dirty="0"/>
                <a:t>ICTS</a:t>
              </a:r>
            </a:p>
          </p:txBody>
        </p:sp>
      </p:grpSp>
      <p:grpSp>
        <p:nvGrpSpPr>
          <p:cNvPr id="158" name="Group 16"/>
          <p:cNvGrpSpPr/>
          <p:nvPr/>
        </p:nvGrpSpPr>
        <p:grpSpPr>
          <a:xfrm>
            <a:off x="4581971" y="5205095"/>
            <a:ext cx="1016001" cy="1016001"/>
            <a:chOff x="0" y="0"/>
            <a:chExt cx="1016000" cy="1016000"/>
          </a:xfrm>
        </p:grpSpPr>
        <p:sp>
          <p:nvSpPr>
            <p:cNvPr id="156" name="Oval 17"/>
            <p:cNvSpPr/>
            <p:nvPr/>
          </p:nvSpPr>
          <p:spPr>
            <a:xfrm>
              <a:off x="-1" y="-1"/>
              <a:ext cx="1016001" cy="1016001"/>
            </a:xfrm>
            <a:prstGeom prst="ellipse">
              <a:avLst/>
            </a:prstGeom>
            <a:solidFill>
              <a:schemeClr val="accent4"/>
            </a:solidFill>
            <a:ln w="12700" cap="flat">
              <a:solidFill>
                <a:srgbClr val="FFFFFF"/>
              </a:solidFill>
              <a:prstDash val="solid"/>
              <a:miter lim="800000"/>
            </a:ln>
            <a:effectLst>
              <a:outerShdw blurRad="50800" dist="38100" dir="2700000" rotWithShape="0">
                <a:srgbClr val="000000">
                  <a:alpha val="40000"/>
                </a:srgbClr>
              </a:outerShdw>
            </a:effectLst>
          </p:spPr>
          <p:txBody>
            <a:bodyPr wrap="square" lIns="45719" tIns="45719" rIns="45719" bIns="45719" numCol="1" anchor="t">
              <a:noAutofit/>
            </a:bodyPr>
            <a:lstStyle/>
            <a:p>
              <a:endParaRPr/>
            </a:p>
          </p:txBody>
        </p:sp>
        <p:sp>
          <p:nvSpPr>
            <p:cNvPr id="157" name="Oval 10"/>
            <p:cNvSpPr txBox="1"/>
            <p:nvPr/>
          </p:nvSpPr>
          <p:spPr>
            <a:xfrm>
              <a:off x="148789" y="221379"/>
              <a:ext cx="718421" cy="573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8580" tIns="68580" rIns="68580" bIns="68580" numCol="1" anchor="ctr">
              <a:noAutofit/>
            </a:bodyPr>
            <a:lstStyle>
              <a:lvl1pPr algn="ctr" defTabSz="800100">
                <a:lnSpc>
                  <a:spcPct val="90000"/>
                </a:lnSpc>
                <a:spcBef>
                  <a:spcPts val="700"/>
                </a:spcBef>
                <a:defRPr b="1">
                  <a:solidFill>
                    <a:srgbClr val="FFFFFF"/>
                  </a:solidFill>
                </a:defRPr>
              </a:lvl1pPr>
            </a:lstStyle>
            <a:p>
              <a:r>
                <a:rPr dirty="0"/>
                <a:t>DOC</a:t>
              </a:r>
            </a:p>
          </p:txBody>
        </p:sp>
      </p:grpSp>
      <p:grpSp>
        <p:nvGrpSpPr>
          <p:cNvPr id="161" name="Group 19"/>
          <p:cNvGrpSpPr/>
          <p:nvPr/>
        </p:nvGrpSpPr>
        <p:grpSpPr>
          <a:xfrm>
            <a:off x="6170127" y="5205095"/>
            <a:ext cx="1016001" cy="1016001"/>
            <a:chOff x="0" y="0"/>
            <a:chExt cx="1016000" cy="1016000"/>
          </a:xfrm>
        </p:grpSpPr>
        <p:sp>
          <p:nvSpPr>
            <p:cNvPr id="159" name="Oval 20"/>
            <p:cNvSpPr/>
            <p:nvPr/>
          </p:nvSpPr>
          <p:spPr>
            <a:xfrm>
              <a:off x="0" y="-1"/>
              <a:ext cx="1016001" cy="1016001"/>
            </a:xfrm>
            <a:prstGeom prst="ellipse">
              <a:avLst/>
            </a:prstGeom>
            <a:solidFill>
              <a:srgbClr val="92D050"/>
            </a:solidFill>
            <a:ln w="12700" cap="flat">
              <a:solidFill>
                <a:srgbClr val="FFFFFF"/>
              </a:solidFill>
              <a:prstDash val="solid"/>
              <a:miter lim="800000"/>
            </a:ln>
            <a:effectLst>
              <a:outerShdw blurRad="50800" dist="38100" dir="2700000" rotWithShape="0">
                <a:srgbClr val="000000">
                  <a:alpha val="40000"/>
                </a:srgbClr>
              </a:outerShdw>
            </a:effectLst>
          </p:spPr>
          <p:txBody>
            <a:bodyPr wrap="square" lIns="45719" tIns="45719" rIns="45719" bIns="45719" numCol="1" anchor="t">
              <a:noAutofit/>
            </a:bodyPr>
            <a:lstStyle/>
            <a:p>
              <a:endParaRPr/>
            </a:p>
          </p:txBody>
        </p:sp>
        <p:sp>
          <p:nvSpPr>
            <p:cNvPr id="160" name="Oval 12"/>
            <p:cNvSpPr txBox="1"/>
            <p:nvPr/>
          </p:nvSpPr>
          <p:spPr>
            <a:xfrm>
              <a:off x="148790" y="175220"/>
              <a:ext cx="718419" cy="6655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8580" tIns="68580" rIns="68580" bIns="68580" numCol="1" anchor="ctr">
              <a:noAutofit/>
            </a:bodyPr>
            <a:lstStyle>
              <a:lvl1pPr algn="ctr" defTabSz="800100">
                <a:lnSpc>
                  <a:spcPct val="90000"/>
                </a:lnSpc>
                <a:spcBef>
                  <a:spcPts val="700"/>
                </a:spcBef>
                <a:defRPr b="1">
                  <a:solidFill>
                    <a:srgbClr val="FFFFFF"/>
                  </a:solidFill>
                </a:defRPr>
              </a:lvl1pPr>
            </a:lstStyle>
            <a:p>
              <a:r>
                <a:rPr dirty="0"/>
                <a:t>LRD</a:t>
              </a:r>
            </a:p>
          </p:txBody>
        </p:sp>
      </p:grpSp>
      <p:sp>
        <p:nvSpPr>
          <p:cNvPr id="2" name="TextBox 1"/>
          <p:cNvSpPr txBox="1"/>
          <p:nvPr/>
        </p:nvSpPr>
        <p:spPr>
          <a:xfrm>
            <a:off x="5083963" y="6197707"/>
            <a:ext cx="1430454" cy="646331"/>
          </a:xfrm>
          <a:prstGeom prst="rect">
            <a:avLst/>
          </a:prstGeom>
          <a:noFill/>
        </p:spPr>
        <p:txBody>
          <a:bodyPr wrap="square" rtlCol="0">
            <a:spAutoFit/>
          </a:bodyPr>
          <a:lstStyle/>
          <a:p>
            <a:pPr algn="ctr"/>
            <a:r>
              <a:rPr lang="nl-BE" sz="3600" dirty="0" smtClean="0">
                <a:solidFill>
                  <a:srgbClr val="005E77"/>
                </a:solidFill>
              </a:rPr>
              <a:t>…</a:t>
            </a:r>
            <a:endParaRPr lang="nl-BE" sz="3600" dirty="0">
              <a:solidFill>
                <a:srgbClr val="005E77"/>
              </a:solidFill>
            </a:endParaRPr>
          </a:p>
        </p:txBody>
      </p:sp>
    </p:spTree>
    <p:extLst>
      <p:ext uri="{BB962C8B-B14F-4D97-AF65-F5344CB8AC3E}">
        <p14:creationId xmlns:p14="http://schemas.microsoft.com/office/powerpoint/2010/main" val="328848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Organisatie </a:t>
            </a:r>
            <a:endParaRPr lang="en-GB" dirty="0"/>
          </a:p>
        </p:txBody>
      </p:sp>
      <p:sp>
        <p:nvSpPr>
          <p:cNvPr id="3" name="Content Placeholder 2"/>
          <p:cNvSpPr>
            <a:spLocks noGrp="1"/>
          </p:cNvSpPr>
          <p:nvPr>
            <p:ph idx="1"/>
          </p:nvPr>
        </p:nvSpPr>
        <p:spPr>
          <a:xfrm>
            <a:off x="640655" y="1371308"/>
            <a:ext cx="11041200" cy="3938548"/>
          </a:xfrm>
        </p:spPr>
        <p:txBody>
          <a:bodyPr>
            <a:normAutofit lnSpcReduction="10000"/>
          </a:bodyPr>
          <a:lstStyle/>
          <a:p>
            <a:pPr marL="457189" lvl="1" indent="0">
              <a:buNone/>
            </a:pPr>
            <a:endParaRPr lang="nl-BE" dirty="0"/>
          </a:p>
          <a:p>
            <a:pPr marL="0" indent="0">
              <a:buNone/>
            </a:pPr>
            <a:r>
              <a:rPr lang="nl-BE" dirty="0" smtClean="0"/>
              <a:t>Waarom bibliotheekmedewerkers als ‘data stewards’?</a:t>
            </a:r>
          </a:p>
          <a:p>
            <a:pPr marL="0" indent="0">
              <a:buNone/>
            </a:pPr>
            <a:endParaRPr lang="nl-BE" dirty="0" smtClean="0"/>
          </a:p>
          <a:p>
            <a:pPr lvl="1"/>
            <a:r>
              <a:rPr lang="nl-BE" dirty="0" smtClean="0"/>
              <a:t>(Domein)expertise rond (meta)data</a:t>
            </a:r>
          </a:p>
          <a:p>
            <a:pPr lvl="1"/>
            <a:r>
              <a:rPr lang="nl-BE" dirty="0" smtClean="0"/>
              <a:t>Verschillende datatypes </a:t>
            </a:r>
          </a:p>
          <a:p>
            <a:pPr lvl="1"/>
            <a:r>
              <a:rPr lang="nl-BE" dirty="0" smtClean="0"/>
              <a:t>Bewaren en ontsluiten van data </a:t>
            </a:r>
          </a:p>
          <a:p>
            <a:pPr lvl="1"/>
            <a:r>
              <a:rPr lang="nl-BE" dirty="0" smtClean="0"/>
              <a:t>Eerstelijns aanspreekpunt</a:t>
            </a:r>
          </a:p>
          <a:p>
            <a:pPr lvl="1"/>
            <a:r>
              <a:rPr lang="nl-BE" dirty="0" smtClean="0"/>
              <a:t>(Pro)actieve samenwerking met onderzoekers</a:t>
            </a:r>
          </a:p>
          <a:p>
            <a:pPr lvl="1"/>
            <a:r>
              <a:rPr lang="nl-BE" dirty="0"/>
              <a:t>Toekomstperspectief  </a:t>
            </a:r>
          </a:p>
          <a:p>
            <a:pPr marL="457189" lvl="1" indent="0">
              <a:buNone/>
            </a:pPr>
            <a:r>
              <a:rPr lang="nl-BE" dirty="0" smtClean="0"/>
              <a:t>  </a:t>
            </a:r>
          </a:p>
          <a:p>
            <a:pPr lvl="1"/>
            <a:endParaRPr lang="en-GB" dirty="0" smtClean="0"/>
          </a:p>
        </p:txBody>
      </p:sp>
      <p:sp>
        <p:nvSpPr>
          <p:cNvPr id="4" name="Slide Number Placeholder 3"/>
          <p:cNvSpPr>
            <a:spLocks noGrp="1"/>
          </p:cNvSpPr>
          <p:nvPr>
            <p:ph type="sldNum" sz="quarter" idx="12"/>
          </p:nvPr>
        </p:nvSpPr>
        <p:spPr/>
        <p:txBody>
          <a:bodyPr/>
          <a:lstStyle/>
          <a:p>
            <a:fld id="{85114D95-D6A6-084A-9D9C-617B45E258AD}" type="slidenum">
              <a:rPr lang="nl-NL" smtClean="0">
                <a:solidFill>
                  <a:prstClr val="white"/>
                </a:solidFill>
              </a:rPr>
              <a:pPr/>
              <a:t>36</a:t>
            </a:fld>
            <a:endParaRPr lang="nl-NL" dirty="0">
              <a:solidFill>
                <a:prstClr val="white"/>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646" y="3371273"/>
            <a:ext cx="3805864" cy="2557895"/>
          </a:xfrm>
          <a:prstGeom prst="rect">
            <a:avLst/>
          </a:prstGeom>
        </p:spPr>
      </p:pic>
      <p:sp>
        <p:nvSpPr>
          <p:cNvPr id="6" name="Rectangle 5"/>
          <p:cNvSpPr/>
          <p:nvPr/>
        </p:nvSpPr>
        <p:spPr>
          <a:xfrm>
            <a:off x="992180" y="6426961"/>
            <a:ext cx="8705611" cy="230832"/>
          </a:xfrm>
          <a:prstGeom prst="rect">
            <a:avLst/>
          </a:prstGeom>
        </p:spPr>
        <p:txBody>
          <a:bodyPr wrap="square">
            <a:spAutoFit/>
          </a:bodyPr>
          <a:lstStyle/>
          <a:p>
            <a:r>
              <a:rPr lang="en-GB" sz="900" dirty="0" err="1" smtClean="0">
                <a:solidFill>
                  <a:prstClr val="white"/>
                </a:solidFill>
                <a:latin typeface="Arial" panose="020B0604020202020204" pitchFamily="34" charset="0"/>
                <a:cs typeface="Arial" panose="020B0604020202020204" pitchFamily="34" charset="0"/>
              </a:rPr>
              <a:t>Illustratie</a:t>
            </a:r>
            <a:r>
              <a:rPr lang="en-GB" sz="900" dirty="0" smtClean="0">
                <a:solidFill>
                  <a:prstClr val="white"/>
                </a:solidFill>
                <a:latin typeface="Arial" panose="020B0604020202020204" pitchFamily="34" charset="0"/>
                <a:cs typeface="Arial" panose="020B0604020202020204" pitchFamily="34" charset="0"/>
              </a:rPr>
              <a:t>: https</a:t>
            </a:r>
            <a:r>
              <a:rPr lang="en-GB" sz="900" dirty="0">
                <a:solidFill>
                  <a:prstClr val="white"/>
                </a:solidFill>
                <a:latin typeface="Arial" panose="020B0604020202020204" pitchFamily="34" charset="0"/>
                <a:cs typeface="Arial" panose="020B0604020202020204" pitchFamily="34" charset="0"/>
              </a:rPr>
              <a:t>://analyticsforinsights.files.wordpress.com/2015/04/superman-data-scientist-graphic.jpg</a:t>
            </a:r>
          </a:p>
        </p:txBody>
      </p:sp>
    </p:spTree>
    <p:extLst>
      <p:ext uri="{BB962C8B-B14F-4D97-AF65-F5344CB8AC3E}">
        <p14:creationId xmlns:p14="http://schemas.microsoft.com/office/powerpoint/2010/main" val="2969981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Investeringen</a:t>
            </a:r>
            <a:endParaRPr lang="nl-NL" dirty="0"/>
          </a:p>
        </p:txBody>
      </p:sp>
      <p:sp>
        <p:nvSpPr>
          <p:cNvPr id="3" name="Tijdelijke aanduiding voor inhoud 2"/>
          <p:cNvSpPr>
            <a:spLocks noGrp="1"/>
          </p:cNvSpPr>
          <p:nvPr>
            <p:ph idx="1"/>
          </p:nvPr>
        </p:nvSpPr>
        <p:spPr/>
        <p:txBody>
          <a:bodyPr/>
          <a:lstStyle/>
          <a:p>
            <a:pPr marL="0" indent="0">
              <a:buNone/>
            </a:pPr>
            <a:r>
              <a:rPr lang="nl-NL" dirty="0"/>
              <a:t>B</a:t>
            </a:r>
            <a:r>
              <a:rPr lang="nl-NL" dirty="0" smtClean="0"/>
              <a:t>ibliotheekmedewerker als financier</a:t>
            </a:r>
          </a:p>
          <a:p>
            <a:pPr marL="0" indent="0">
              <a:buNone/>
            </a:pPr>
            <a:endParaRPr lang="nl-NL" dirty="0"/>
          </a:p>
          <a:p>
            <a:pPr marL="457200" lvl="1" indent="0">
              <a:buNone/>
            </a:pPr>
            <a:r>
              <a:rPr lang="nl-NL" dirty="0" smtClean="0"/>
              <a:t>financiële steun voor o.m. </a:t>
            </a:r>
            <a:r>
              <a:rPr lang="nl-NL" b="1" dirty="0" smtClean="0"/>
              <a:t>Open Library of </a:t>
            </a:r>
            <a:r>
              <a:rPr lang="nl-NL" b="1" dirty="0" err="1" smtClean="0"/>
              <a:t>Humanities</a:t>
            </a:r>
            <a:r>
              <a:rPr lang="nl-NL" dirty="0" smtClean="0"/>
              <a:t> </a:t>
            </a:r>
          </a:p>
          <a:p>
            <a:pPr marL="914400" lvl="2" indent="0">
              <a:buNone/>
            </a:pPr>
            <a:r>
              <a:rPr lang="nl-NL" dirty="0" smtClean="0"/>
              <a:t>non-profit uitgever</a:t>
            </a:r>
          </a:p>
          <a:p>
            <a:pPr marL="914400" lvl="2" indent="0">
              <a:buNone/>
            </a:pPr>
            <a:r>
              <a:rPr lang="nl-NL" dirty="0" smtClean="0"/>
              <a:t>geleid door academici</a:t>
            </a:r>
          </a:p>
          <a:p>
            <a:pPr marL="914400" lvl="2" indent="0">
              <a:buNone/>
            </a:pPr>
            <a:r>
              <a:rPr lang="nl-NL" dirty="0" smtClean="0"/>
              <a:t>OA: gratis voor lezers, maar ook gratis voor auteurs; kost wordt gedragen door een consortium van </a:t>
            </a:r>
            <a:r>
              <a:rPr lang="nl-NL" dirty="0"/>
              <a:t>bibliotheken (“Library Partnership </a:t>
            </a:r>
            <a:r>
              <a:rPr lang="nl-NL" dirty="0" smtClean="0"/>
              <a:t>Subsidies”)</a:t>
            </a:r>
          </a:p>
          <a:p>
            <a:pPr marL="914400" lvl="2" indent="0">
              <a:buNone/>
            </a:pPr>
            <a:r>
              <a:rPr lang="nl-NL" dirty="0" smtClean="0"/>
              <a:t>momenteel: meer dan 200 bibliotheken, uit ca. 15 landen</a:t>
            </a:r>
          </a:p>
          <a:p>
            <a:pPr marL="914400" lvl="2" indent="0">
              <a:buNone/>
            </a:pPr>
            <a:r>
              <a:rPr lang="nl-NL" dirty="0" smtClean="0"/>
              <a:t>momenteel: 22 tijdschriften voor 1.555 EUR (KU Leuven prijs)</a:t>
            </a:r>
          </a:p>
          <a:p>
            <a:pPr marL="914400" lvl="2"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37</a:t>
            </a:fld>
            <a:endParaRPr lang="nl-NL"/>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674" y="576000"/>
            <a:ext cx="3666526" cy="1482365"/>
          </a:xfrm>
          <a:prstGeom prst="rect">
            <a:avLst/>
          </a:prstGeom>
        </p:spPr>
      </p:pic>
      <p:sp>
        <p:nvSpPr>
          <p:cNvPr id="7" name="Rectangle 6"/>
          <p:cNvSpPr/>
          <p:nvPr/>
        </p:nvSpPr>
        <p:spPr>
          <a:xfrm>
            <a:off x="992180" y="6426961"/>
            <a:ext cx="8705611" cy="230832"/>
          </a:xfrm>
          <a:prstGeom prst="rect">
            <a:avLst/>
          </a:prstGeom>
        </p:spPr>
        <p:txBody>
          <a:bodyPr wrap="square">
            <a:spAutoFit/>
          </a:bodyPr>
          <a:lstStyle/>
          <a:p>
            <a:r>
              <a:rPr lang="en-GB" sz="900" dirty="0">
                <a:solidFill>
                  <a:prstClr val="white"/>
                </a:solidFill>
                <a:latin typeface="Arial" panose="020B0604020202020204" pitchFamily="34" charset="0"/>
                <a:cs typeface="Arial" panose="020B0604020202020204" pitchFamily="34" charset="0"/>
              </a:rPr>
              <a:t>https://www.openlibhums.org/</a:t>
            </a:r>
          </a:p>
        </p:txBody>
      </p:sp>
    </p:spTree>
    <p:extLst>
      <p:ext uri="{BB962C8B-B14F-4D97-AF65-F5344CB8AC3E}">
        <p14:creationId xmlns:p14="http://schemas.microsoft.com/office/powerpoint/2010/main" val="33565451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Investeringen</a:t>
            </a:r>
            <a:endParaRPr lang="nl-NL" dirty="0"/>
          </a:p>
        </p:txBody>
      </p:sp>
      <p:sp>
        <p:nvSpPr>
          <p:cNvPr id="3" name="Tijdelijke aanduiding voor inhoud 2"/>
          <p:cNvSpPr>
            <a:spLocks noGrp="1"/>
          </p:cNvSpPr>
          <p:nvPr>
            <p:ph idx="1"/>
          </p:nvPr>
        </p:nvSpPr>
        <p:spPr/>
        <p:txBody>
          <a:bodyPr/>
          <a:lstStyle/>
          <a:p>
            <a:pPr marL="0" indent="0">
              <a:buNone/>
            </a:pPr>
            <a:r>
              <a:rPr lang="nl-NL" dirty="0"/>
              <a:t>B</a:t>
            </a:r>
            <a:r>
              <a:rPr lang="nl-NL" dirty="0" smtClean="0"/>
              <a:t>ibliotheekmedewerker als financier</a:t>
            </a:r>
          </a:p>
          <a:p>
            <a:pPr marL="0" indent="0">
              <a:buNone/>
            </a:pPr>
            <a:endParaRPr lang="nl-NL" dirty="0"/>
          </a:p>
          <a:p>
            <a:pPr marL="457200" lvl="1" indent="0">
              <a:buNone/>
            </a:pPr>
            <a:r>
              <a:rPr lang="nl-NL" b="1" dirty="0" smtClean="0"/>
              <a:t>KU Leuven Fonds voor Fair OA</a:t>
            </a:r>
          </a:p>
          <a:p>
            <a:pPr marL="457200" lvl="1" indent="0">
              <a:buNone/>
            </a:pPr>
            <a:endParaRPr lang="nl-NL" dirty="0" smtClean="0"/>
          </a:p>
          <a:p>
            <a:pPr marL="457200" lvl="1" indent="0">
              <a:buNone/>
            </a:pPr>
            <a:r>
              <a:rPr lang="nl-BE" dirty="0"/>
              <a:t>Twee onderdelen:</a:t>
            </a:r>
          </a:p>
          <a:p>
            <a:pPr marL="1371600" lvl="2" indent="-457200">
              <a:buFont typeface="+mj-lt"/>
              <a:buAutoNum type="arabicPeriod"/>
            </a:pPr>
            <a:r>
              <a:rPr lang="nl-BE" sz="2400" dirty="0"/>
              <a:t>Artikels </a:t>
            </a:r>
            <a:r>
              <a:rPr lang="nl-BE" sz="2400" dirty="0" smtClean="0"/>
              <a:t>: </a:t>
            </a:r>
            <a:r>
              <a:rPr lang="nl-BE" sz="2400" dirty="0" err="1" smtClean="0"/>
              <a:t>APCs</a:t>
            </a:r>
            <a:r>
              <a:rPr lang="nl-BE" sz="2400" dirty="0" smtClean="0"/>
              <a:t> </a:t>
            </a:r>
            <a:r>
              <a:rPr lang="nl-BE" sz="2400" dirty="0"/>
              <a:t>voor non-profit Gold OA indien volgens de fair </a:t>
            </a:r>
            <a:r>
              <a:rPr lang="nl-BE" sz="2400" dirty="0" smtClean="0"/>
              <a:t>principes (ongeacht de uitgever</a:t>
            </a:r>
            <a:r>
              <a:rPr lang="nl-BE" sz="2400" dirty="0"/>
              <a:t>) </a:t>
            </a:r>
          </a:p>
          <a:p>
            <a:pPr marL="1371600" lvl="2" indent="-457200">
              <a:buFont typeface="+mj-lt"/>
              <a:buAutoNum type="arabicPeriod" startAt="2"/>
            </a:pPr>
            <a:r>
              <a:rPr lang="nl-BE" sz="2400" dirty="0" smtClean="0"/>
              <a:t>Monografieën : </a:t>
            </a:r>
            <a:r>
              <a:rPr lang="nl-BE" sz="2400" dirty="0" err="1" smtClean="0"/>
              <a:t>BPCs</a:t>
            </a:r>
            <a:r>
              <a:rPr lang="nl-BE" sz="2400" dirty="0" smtClean="0"/>
              <a:t> </a:t>
            </a:r>
            <a:r>
              <a:rPr lang="nl-BE" sz="2400" dirty="0"/>
              <a:t>voor OA monografieën bij Universitaire Pers Leuven (i.e. </a:t>
            </a:r>
            <a:r>
              <a:rPr lang="nl-BE" sz="2400" dirty="0" smtClean="0"/>
              <a:t>uitgever </a:t>
            </a:r>
            <a:r>
              <a:rPr lang="nl-BE" sz="2400" dirty="0"/>
              <a:t>die </a:t>
            </a:r>
            <a:r>
              <a:rPr lang="nl-BE" sz="2400" dirty="0" smtClean="0"/>
              <a:t>de fair </a:t>
            </a:r>
            <a:r>
              <a:rPr lang="nl-BE" sz="2400" dirty="0"/>
              <a:t>principes hanteert)</a:t>
            </a:r>
          </a:p>
          <a:p>
            <a:pPr marL="457200" lvl="1" indent="0">
              <a:buNone/>
            </a:pPr>
            <a:endParaRPr lang="nl-NL" dirty="0" smtClean="0"/>
          </a:p>
          <a:p>
            <a:pPr marL="914400" lvl="2" indent="0">
              <a:buNone/>
            </a:pPr>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38</a:t>
            </a:fld>
            <a:endParaRPr lang="nl-NL"/>
          </a:p>
        </p:txBody>
      </p:sp>
      <p:pic>
        <p:nvPicPr>
          <p:cNvPr id="5" name="Picture 4" descr="C:\Users\u0075842\Pictures\web groot logo_upl_kleur_eng cop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91" y="1012491"/>
            <a:ext cx="2426335" cy="640715"/>
          </a:xfrm>
          <a:prstGeom prst="rect">
            <a:avLst/>
          </a:prstGeom>
          <a:noFill/>
          <a:ln>
            <a:noFill/>
          </a:ln>
        </p:spPr>
      </p:pic>
      <p:sp>
        <p:nvSpPr>
          <p:cNvPr id="7" name="Rectangle 6"/>
          <p:cNvSpPr/>
          <p:nvPr/>
        </p:nvSpPr>
        <p:spPr>
          <a:xfrm>
            <a:off x="992180" y="6426961"/>
            <a:ext cx="8705611" cy="230832"/>
          </a:xfrm>
          <a:prstGeom prst="rect">
            <a:avLst/>
          </a:prstGeom>
        </p:spPr>
        <p:txBody>
          <a:bodyPr wrap="square">
            <a:spAutoFit/>
          </a:bodyPr>
          <a:lstStyle/>
          <a:p>
            <a:r>
              <a:rPr lang="en-GB" sz="900" dirty="0">
                <a:solidFill>
                  <a:prstClr val="white"/>
                </a:solidFill>
                <a:latin typeface="Arial" panose="020B0604020202020204" pitchFamily="34" charset="0"/>
                <a:cs typeface="Arial" panose="020B0604020202020204" pitchFamily="34" charset="0"/>
              </a:rPr>
              <a:t>https://bib.kuleuven.be/onderzoek/open-access/kulfondsfairoa</a:t>
            </a:r>
          </a:p>
        </p:txBody>
      </p:sp>
    </p:spTree>
    <p:extLst>
      <p:ext uri="{BB962C8B-B14F-4D97-AF65-F5344CB8AC3E}">
        <p14:creationId xmlns:p14="http://schemas.microsoft.com/office/powerpoint/2010/main" val="10920254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latin typeface="Arial" panose="020B0604020202020204" pitchFamily="34" charset="0"/>
                <a:cs typeface="Arial" panose="020B0604020202020204" pitchFamily="34" charset="0"/>
              </a:rPr>
              <a:t>Fair Gold OA</a:t>
            </a:r>
            <a:endParaRPr lang="nl-BE"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85114D95-D6A6-084A-9D9C-617B45E258AD}" type="slidenum">
              <a:rPr lang="nl-NL" smtClean="0"/>
              <a:t>39</a:t>
            </a:fld>
            <a:endParaRPr lang="nl-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1949" y="374467"/>
            <a:ext cx="6920051" cy="5547362"/>
          </a:xfrm>
          <a:prstGeom prst="rect">
            <a:avLst/>
          </a:prstGeom>
        </p:spPr>
      </p:pic>
      <p:pic>
        <p:nvPicPr>
          <p:cNvPr id="8" name="Picture 2" descr="Saskia 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00" y="2016010"/>
            <a:ext cx="4039446" cy="2946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0000" y="6287140"/>
            <a:ext cx="9088731" cy="507831"/>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Martin Paul Eve, Saskia C.J. de </a:t>
            </a:r>
            <a:r>
              <a:rPr lang="en-US" sz="900" dirty="0" err="1">
                <a:solidFill>
                  <a:schemeClr val="bg1"/>
                </a:solidFill>
                <a:latin typeface="Arial" panose="020B0604020202020204" pitchFamily="34" charset="0"/>
                <a:cs typeface="Arial" panose="020B0604020202020204" pitchFamily="34" charset="0"/>
              </a:rPr>
              <a:t>Vries</a:t>
            </a:r>
            <a:r>
              <a:rPr lang="en-US" sz="900">
                <a:solidFill>
                  <a:schemeClr val="bg1"/>
                </a:solidFill>
                <a:latin typeface="Arial" panose="020B0604020202020204" pitchFamily="34" charset="0"/>
                <a:cs typeface="Arial" panose="020B0604020202020204" pitchFamily="34" charset="0"/>
              </a:rPr>
              <a:t> </a:t>
            </a:r>
            <a:r>
              <a:rPr lang="en-US" sz="900" smtClean="0">
                <a:solidFill>
                  <a:schemeClr val="bg1"/>
                </a:solidFill>
                <a:latin typeface="Arial" panose="020B0604020202020204" pitchFamily="34" charset="0"/>
                <a:cs typeface="Arial" panose="020B0604020202020204" pitchFamily="34" charset="0"/>
              </a:rPr>
              <a:t>and </a:t>
            </a:r>
            <a:r>
              <a:rPr lang="en-US" sz="900" dirty="0">
                <a:solidFill>
                  <a:schemeClr val="bg1"/>
                </a:solidFill>
                <a:latin typeface="Arial" panose="020B0604020202020204" pitchFamily="34" charset="0"/>
                <a:cs typeface="Arial" panose="020B0604020202020204" pitchFamily="34" charset="0"/>
              </a:rPr>
              <a:t>Johan </a:t>
            </a:r>
            <a:r>
              <a:rPr lang="en-US" sz="900" dirty="0" err="1">
                <a:solidFill>
                  <a:schemeClr val="bg1"/>
                </a:solidFill>
                <a:latin typeface="Arial" panose="020B0604020202020204" pitchFamily="34" charset="0"/>
                <a:cs typeface="Arial" panose="020B0604020202020204" pitchFamily="34" charset="0"/>
              </a:rPr>
              <a:t>Rooryck</a:t>
            </a:r>
            <a:r>
              <a:rPr lang="en-US" sz="900" dirty="0">
                <a:solidFill>
                  <a:schemeClr val="bg1"/>
                </a:solidFill>
                <a:latin typeface="Arial" panose="020B0604020202020204" pitchFamily="34" charset="0"/>
                <a:cs typeface="Arial" panose="020B0604020202020204" pitchFamily="34" charset="0"/>
              </a:rPr>
              <a:t>, “The Transition to Open Access: The State of the Market, Offsetting Deals, and a Demonstrated Model for Fair Open Access with the Open Library of Humanities,” in: </a:t>
            </a:r>
            <a:r>
              <a:rPr lang="en-US" sz="900" i="1" dirty="0">
                <a:solidFill>
                  <a:schemeClr val="bg1"/>
                </a:solidFill>
                <a:latin typeface="Arial" panose="020B0604020202020204" pitchFamily="34" charset="0"/>
                <a:cs typeface="Arial" panose="020B0604020202020204" pitchFamily="34" charset="0"/>
              </a:rPr>
              <a:t>Expanding Perspectives on Open Science: Communities, Cultures and Diversity in Concepts and Practices</a:t>
            </a:r>
            <a:r>
              <a:rPr lang="en-US" sz="900" dirty="0">
                <a:solidFill>
                  <a:schemeClr val="bg1"/>
                </a:solidFill>
                <a:latin typeface="Arial" panose="020B0604020202020204" pitchFamily="34" charset="0"/>
                <a:cs typeface="Arial" panose="020B0604020202020204" pitchFamily="34" charset="0"/>
              </a:rPr>
              <a:t>, eds. L. Chan – F. </a:t>
            </a:r>
            <a:r>
              <a:rPr lang="en-US" sz="900" dirty="0" err="1">
                <a:solidFill>
                  <a:schemeClr val="bg1"/>
                </a:solidFill>
                <a:latin typeface="Arial" panose="020B0604020202020204" pitchFamily="34" charset="0"/>
                <a:cs typeface="Arial" panose="020B0604020202020204" pitchFamily="34" charset="0"/>
              </a:rPr>
              <a:t>Loizides</a:t>
            </a:r>
            <a:r>
              <a:rPr lang="en-US" sz="900" dirty="0">
                <a:solidFill>
                  <a:schemeClr val="bg1"/>
                </a:solidFill>
                <a:latin typeface="Arial" panose="020B0604020202020204" pitchFamily="34" charset="0"/>
                <a:cs typeface="Arial" panose="020B0604020202020204" pitchFamily="34" charset="0"/>
              </a:rPr>
              <a:t> (IOS Press, 2017), </a:t>
            </a:r>
            <a:r>
              <a:rPr lang="en-US" sz="900" dirty="0" smtClean="0">
                <a:solidFill>
                  <a:schemeClr val="bg1"/>
                </a:solidFill>
                <a:latin typeface="Arial" panose="020B0604020202020204" pitchFamily="34" charset="0"/>
                <a:cs typeface="Arial" panose="020B0604020202020204" pitchFamily="34" charset="0"/>
              </a:rPr>
              <a:t>118–128 </a:t>
            </a:r>
            <a:r>
              <a:rPr lang="en-US" sz="900" dirty="0">
                <a:solidFill>
                  <a:schemeClr val="bg1"/>
                </a:solidFill>
                <a:latin typeface="Arial" panose="020B0604020202020204" pitchFamily="34" charset="0"/>
                <a:cs typeface="Arial" panose="020B0604020202020204" pitchFamily="34" charset="0"/>
              </a:rPr>
              <a:t>[</a:t>
            </a:r>
            <a:r>
              <a:rPr lang="en-US" sz="900" dirty="0" err="1">
                <a:solidFill>
                  <a:schemeClr val="bg1"/>
                </a:solidFill>
                <a:latin typeface="Arial" panose="020B0604020202020204" pitchFamily="34" charset="0"/>
                <a:cs typeface="Arial" panose="020B0604020202020204" pitchFamily="34" charset="0"/>
              </a:rPr>
              <a:t>doi</a:t>
            </a:r>
            <a:r>
              <a:rPr lang="en-US" sz="900" dirty="0">
                <a:solidFill>
                  <a:schemeClr val="bg1"/>
                </a:solidFill>
                <a:latin typeface="Arial" panose="020B0604020202020204" pitchFamily="34" charset="0"/>
                <a:cs typeface="Arial" panose="020B0604020202020204" pitchFamily="34" charset="0"/>
              </a:rPr>
              <a:t>: 10.3233/978-1-61499-769-6-118</a:t>
            </a:r>
            <a:r>
              <a:rPr lang="en-US" sz="900" dirty="0" smtClean="0">
                <a:solidFill>
                  <a:schemeClr val="bg1"/>
                </a:solidFill>
                <a:latin typeface="Arial" panose="020B0604020202020204" pitchFamily="34" charset="0"/>
                <a:cs typeface="Arial" panose="020B0604020202020204" pitchFamily="34" charset="0"/>
              </a:rPr>
              <a:t>]</a:t>
            </a:r>
            <a:endParaRPr lang="nl-BE"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7884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85114D95-D6A6-084A-9D9C-617B45E258AD}" type="slidenum">
              <a:rPr lang="nl-NL" smtClean="0">
                <a:solidFill>
                  <a:prstClr val="white"/>
                </a:solidFill>
              </a:rPr>
              <a:pPr/>
              <a:t>4</a:t>
            </a:fld>
            <a:endParaRPr lang="nl-NL">
              <a:solidFill>
                <a:prstClr val="white"/>
              </a:solidFill>
            </a:endParaRPr>
          </a:p>
        </p:txBody>
      </p:sp>
      <p:pic>
        <p:nvPicPr>
          <p:cNvPr id="1026" name="Picture 2" descr="Portrait of a young female librarian standing in a library with a finger on her lips : Stock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38" y="696684"/>
            <a:ext cx="4458790" cy="2982687"/>
          </a:xfrm>
          <a:prstGeom prst="rect">
            <a:avLst/>
          </a:prstGeom>
          <a:solidFill>
            <a:schemeClr val="tx1"/>
          </a:solidFill>
        </p:spPr>
      </p:pic>
      <p:pic>
        <p:nvPicPr>
          <p:cNvPr id="4" name="Picture 3"/>
          <p:cNvPicPr>
            <a:picLocks noChangeAspect="1"/>
          </p:cNvPicPr>
          <p:nvPr/>
        </p:nvPicPr>
        <p:blipFill>
          <a:blip r:embed="rId4"/>
          <a:stretch>
            <a:fillRect/>
          </a:stretch>
        </p:blipFill>
        <p:spPr>
          <a:xfrm>
            <a:off x="4301447" y="0"/>
            <a:ext cx="7890553" cy="6858000"/>
          </a:xfrm>
          <a:prstGeom prst="rect">
            <a:avLst/>
          </a:prstGeom>
        </p:spPr>
      </p:pic>
      <p:sp>
        <p:nvSpPr>
          <p:cNvPr id="2" name="TextBox 1"/>
          <p:cNvSpPr txBox="1"/>
          <p:nvPr/>
        </p:nvSpPr>
        <p:spPr>
          <a:xfrm>
            <a:off x="4031087" y="6362163"/>
            <a:ext cx="1133341" cy="399245"/>
          </a:xfrm>
          <a:prstGeom prst="rect">
            <a:avLst/>
          </a:prstGeom>
          <a:solidFill>
            <a:schemeClr val="tx1"/>
          </a:solidFill>
        </p:spPr>
        <p:txBody>
          <a:bodyPr wrap="square" rtlCol="0">
            <a:spAutoFit/>
          </a:bodyPr>
          <a:lstStyle/>
          <a:p>
            <a:endParaRPr lang="nl-BE" dirty="0"/>
          </a:p>
        </p:txBody>
      </p:sp>
    </p:spTree>
    <p:extLst>
      <p:ext uri="{BB962C8B-B14F-4D97-AF65-F5344CB8AC3E}">
        <p14:creationId xmlns:p14="http://schemas.microsoft.com/office/powerpoint/2010/main" val="22611275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txBox="1">
            <a:spLocks/>
          </p:cNvSpPr>
          <p:nvPr/>
        </p:nvSpPr>
        <p:spPr>
          <a:xfrm>
            <a:off x="576000" y="6209998"/>
            <a:ext cx="812962" cy="648002"/>
          </a:xfrm>
          <a:prstGeom prst="rect">
            <a:avLst/>
          </a:prstGeom>
        </p:spPr>
        <p:txBody>
          <a:bodyPr vert="horz" lIns="0" tIns="0" rIns="0" bIns="0" rtlCol="0" anchor="ctr"/>
          <a:lstStyle>
            <a:defPPr>
              <a:defRPr lang="nl-NL"/>
            </a:defPPr>
            <a:lvl1pPr marL="0" algn="l" defTabSz="914400" rtl="0" eaLnBrk="1" latinLnBrk="0" hangingPunct="1">
              <a:defRPr sz="12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
        <p:nvSpPr>
          <p:cNvPr id="5" name="Tijdelijke aanduiding voor voettekst 4"/>
          <p:cNvSpPr txBox="1">
            <a:spLocks/>
          </p:cNvSpPr>
          <p:nvPr/>
        </p:nvSpPr>
        <p:spPr>
          <a:xfrm>
            <a:off x="6748041" y="6209998"/>
            <a:ext cx="3411159" cy="648002"/>
          </a:xfrm>
          <a:prstGeom prst="rect">
            <a:avLst/>
          </a:prstGeom>
        </p:spPr>
        <p:txBody>
          <a:bodyPr vert="horz" lIns="0" tIns="0" rIns="180000" bIns="0" rtlCol="0" anchor="ctr"/>
          <a:lstStyle>
            <a:defPPr>
              <a:defRPr lang="nl-NL"/>
            </a:defPPr>
            <a:lvl1pPr marL="0" algn="r" defTabSz="914400" rtl="0" eaLnBrk="1" latinLnBrk="0" hangingPunct="1">
              <a:defRPr sz="12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
        <p:nvSpPr>
          <p:cNvPr id="9" name="Tijdelijke aanduiding voor dianummer 8"/>
          <p:cNvSpPr>
            <a:spLocks noGrp="1"/>
          </p:cNvSpPr>
          <p:nvPr>
            <p:ph type="sldNum" sz="quarter" idx="12"/>
          </p:nvPr>
        </p:nvSpPr>
        <p:spPr/>
        <p:txBody>
          <a:bodyPr/>
          <a:lstStyle/>
          <a:p>
            <a:fld id="{85114D95-D6A6-084A-9D9C-617B45E258AD}" type="slidenum">
              <a:rPr lang="nl-NL" smtClean="0"/>
              <a:pPr/>
              <a:t>40</a:t>
            </a:fld>
            <a:endParaRPr lang="nl-NL" dirty="0"/>
          </a:p>
        </p:txBody>
      </p:sp>
      <p:pic>
        <p:nvPicPr>
          <p:cNvPr id="10"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3929" y="4469957"/>
            <a:ext cx="1033057" cy="1033057"/>
          </a:xfrm>
          <a:prstGeom prst="rect">
            <a:avLst/>
          </a:prstGeom>
        </p:spPr>
      </p:pic>
      <p:sp>
        <p:nvSpPr>
          <p:cNvPr id="11" name="Content Placeholder 2"/>
          <p:cNvSpPr txBox="1">
            <a:spLocks/>
          </p:cNvSpPr>
          <p:nvPr/>
        </p:nvSpPr>
        <p:spPr>
          <a:xfrm>
            <a:off x="6929099" y="5490135"/>
            <a:ext cx="5109661" cy="487422"/>
          </a:xfrm>
          <a:prstGeom prst="rect">
            <a:avLst/>
          </a:prstGeom>
        </p:spPr>
        <p:txBody>
          <a:bodyPr vert="horz" lIns="0" tIns="0" rIns="0" bIns="0" rtlCol="0">
            <a:normAutofit fontScale="25000" lnSpcReduction="20000"/>
          </a:bodyPr>
          <a:lstStyle>
            <a:lvl1pPr marL="0" indent="0" algn="l" defTabSz="914400" rtl="0" eaLnBrk="1" latinLnBrk="0" hangingPunct="1">
              <a:lnSpc>
                <a:spcPct val="90000"/>
              </a:lnSpc>
              <a:spcBef>
                <a:spcPts val="1000"/>
              </a:spcBef>
              <a:buFont typeface="Arial"/>
              <a:buNone/>
              <a:defRPr sz="2400" kern="1200" baseline="0">
                <a:solidFill>
                  <a:srgbClr val="005E77"/>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baseline="0">
                <a:solidFill>
                  <a:srgbClr val="005E77"/>
                </a:solidFill>
                <a:latin typeface="Arial" charset="0"/>
                <a:ea typeface="+mn-ea"/>
                <a:cs typeface="+mn-cs"/>
              </a:defRPr>
            </a:lvl2pPr>
            <a:lvl3pPr marL="914400" indent="0" algn="ctr" defTabSz="914400" rtl="0" eaLnBrk="1" latinLnBrk="0" hangingPunct="1">
              <a:lnSpc>
                <a:spcPct val="90000"/>
              </a:lnSpc>
              <a:spcBef>
                <a:spcPts val="500"/>
              </a:spcBef>
              <a:buFont typeface="Arial"/>
              <a:buNone/>
              <a:defRPr sz="1800" kern="1200" baseline="0">
                <a:solidFill>
                  <a:srgbClr val="005E77"/>
                </a:solidFill>
                <a:latin typeface="Arial" charset="0"/>
                <a:ea typeface="+mn-ea"/>
                <a:cs typeface="+mn-cs"/>
              </a:defRPr>
            </a:lvl3pPr>
            <a:lvl4pPr marL="1371600" indent="0" algn="ctr" defTabSz="914400" rtl="0" eaLnBrk="1" latinLnBrk="0" hangingPunct="1">
              <a:lnSpc>
                <a:spcPct val="90000"/>
              </a:lnSpc>
              <a:spcBef>
                <a:spcPts val="500"/>
              </a:spcBef>
              <a:buFont typeface="Arial"/>
              <a:buNone/>
              <a:defRPr sz="1600" kern="1200" baseline="0">
                <a:solidFill>
                  <a:srgbClr val="005E77"/>
                </a:solidFill>
                <a:latin typeface="Arial" charset="0"/>
                <a:ea typeface="+mn-ea"/>
                <a:cs typeface="+mn-cs"/>
              </a:defRPr>
            </a:lvl4pPr>
            <a:lvl5pPr marL="1828800" indent="0" algn="ctr" defTabSz="914400" rtl="0" eaLnBrk="1" latinLnBrk="0" hangingPunct="1">
              <a:lnSpc>
                <a:spcPct val="90000"/>
              </a:lnSpc>
              <a:spcBef>
                <a:spcPts val="500"/>
              </a:spcBef>
              <a:buFont typeface="Arial"/>
              <a:buNone/>
              <a:defRPr sz="1600" kern="1200" baseline="0">
                <a:solidFill>
                  <a:srgbClr val="005E77"/>
                </a:solidFill>
                <a:latin typeface="Arial"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nl-BE" dirty="0" smtClean="0">
              <a:solidFill>
                <a:schemeClr val="bg2"/>
              </a:solidFill>
              <a:latin typeface="Arial" panose="020B0604020202020204" pitchFamily="34" charset="0"/>
              <a:cs typeface="Arial" panose="020B0604020202020204" pitchFamily="34" charset="0"/>
            </a:endParaRPr>
          </a:p>
          <a:p>
            <a:pPr marL="630000" lvl="2" algn="r"/>
            <a:r>
              <a:rPr lang="nl-BE" sz="8000" dirty="0" smtClean="0">
                <a:latin typeface="Arial" panose="020B0604020202020204" pitchFamily="34" charset="0"/>
                <a:cs typeface="Arial" panose="020B0604020202020204" pitchFamily="34" charset="0"/>
              </a:rPr>
              <a:t>demmy.verbeke@kuleuven.be</a:t>
            </a:r>
          </a:p>
          <a:p>
            <a:pPr marL="630000" lvl="2" algn="r"/>
            <a:endParaRPr lang="en-US" sz="2800" dirty="0" smtClean="0">
              <a:latin typeface="Arial" panose="020B0604020202020204" pitchFamily="34" charset="0"/>
              <a:cs typeface="Arial" panose="020B0604020202020204" pitchFamily="34" charset="0"/>
            </a:endParaRPr>
          </a:p>
          <a:p>
            <a:pPr marL="630000" lvl="2" algn="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p>
          <a:p>
            <a:pPr marL="630000" lvl="2" algn="l"/>
            <a:r>
              <a:rPr lang="nl-BE" sz="2800" dirty="0" smtClean="0">
                <a:latin typeface="Arial" panose="020B0604020202020204" pitchFamily="34" charset="0"/>
                <a:cs typeface="Arial" panose="020B0604020202020204" pitchFamily="34" charset="0"/>
              </a:rPr>
              <a:t>                         </a:t>
            </a:r>
          </a:p>
          <a:p>
            <a:pPr marL="630000" lvl="2" algn="l"/>
            <a:endParaRPr lang="nl-BE" sz="2800" dirty="0">
              <a:latin typeface="Arial" panose="020B0604020202020204" pitchFamily="34" charset="0"/>
              <a:cs typeface="Arial" panose="020B0604020202020204" pitchFamily="34" charset="0"/>
            </a:endParaRPr>
          </a:p>
          <a:p>
            <a:pPr marL="630000" lvl="2"/>
            <a:endParaRPr lang="nl-BE" sz="2800" dirty="0" smtClean="0"/>
          </a:p>
          <a:p>
            <a:endParaRPr lang="en-US" dirty="0"/>
          </a:p>
        </p:txBody>
      </p:sp>
      <p:sp>
        <p:nvSpPr>
          <p:cNvPr id="2" name="TextBox 1"/>
          <p:cNvSpPr txBox="1"/>
          <p:nvPr/>
        </p:nvSpPr>
        <p:spPr>
          <a:xfrm>
            <a:off x="9398590" y="5041349"/>
            <a:ext cx="2640170" cy="461665"/>
          </a:xfrm>
          <a:prstGeom prst="rect">
            <a:avLst/>
          </a:prstGeom>
          <a:noFill/>
        </p:spPr>
        <p:txBody>
          <a:bodyPr wrap="square" rtlCol="0">
            <a:spAutoFit/>
          </a:bodyPr>
          <a:lstStyle/>
          <a:p>
            <a:pPr algn="r"/>
            <a:r>
              <a:rPr lang="nl-BE" sz="2400" dirty="0">
                <a:solidFill>
                  <a:srgbClr val="005E77"/>
                </a:solidFill>
                <a:latin typeface="Arial" panose="020B0604020202020204" pitchFamily="34" charset="0"/>
                <a:cs typeface="Arial" panose="020B0604020202020204" pitchFamily="34" charset="0"/>
              </a:rPr>
              <a:t> </a:t>
            </a:r>
            <a:r>
              <a:rPr lang="nl-BE" sz="2000" dirty="0">
                <a:solidFill>
                  <a:srgbClr val="005E77"/>
                </a:solidFill>
                <a:latin typeface="Arial" panose="020B0604020202020204" pitchFamily="34" charset="0"/>
                <a:cs typeface="Arial" panose="020B0604020202020204" pitchFamily="34" charset="0"/>
              </a:rPr>
              <a:t>@</a:t>
            </a:r>
            <a:r>
              <a:rPr lang="nl-BE" sz="2000" dirty="0" err="1">
                <a:solidFill>
                  <a:srgbClr val="005E77"/>
                </a:solidFill>
                <a:latin typeface="Arial" panose="020B0604020202020204" pitchFamily="34" charset="0"/>
                <a:cs typeface="Arial" panose="020B0604020202020204" pitchFamily="34" charset="0"/>
              </a:rPr>
              <a:t>viroviacum</a:t>
            </a:r>
            <a:endParaRPr lang="nl-BE" sz="2000" dirty="0">
              <a:solidFill>
                <a:srgbClr val="005E77"/>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052" y="421399"/>
            <a:ext cx="7253716" cy="4836295"/>
          </a:xfrm>
          <a:prstGeom prst="rect">
            <a:avLst/>
          </a:prstGeom>
        </p:spPr>
      </p:pic>
    </p:spTree>
    <p:extLst>
      <p:ext uri="{BB962C8B-B14F-4D97-AF65-F5344CB8AC3E}">
        <p14:creationId xmlns:p14="http://schemas.microsoft.com/office/powerpoint/2010/main" val="3271106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5</a:t>
            </a:fld>
            <a:endParaRPr lang="nl-NL" dirty="0"/>
          </a:p>
        </p:txBody>
      </p:sp>
      <p:pic>
        <p:nvPicPr>
          <p:cNvPr id="2050" name="Picture 2" descr="https://upload.wikimedia.org/wikipedia/commons/3/31/Geneva_Open_Libraires_Day_2_Makers%27_Spa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687" y="487579"/>
            <a:ext cx="6715578" cy="5338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2" y="2111828"/>
            <a:ext cx="4953000" cy="3714750"/>
          </a:xfrm>
          <a:prstGeom prst="rect">
            <a:avLst/>
          </a:prstGeom>
        </p:spPr>
      </p:pic>
      <p:sp>
        <p:nvSpPr>
          <p:cNvPr id="6" name="TextBox 5"/>
          <p:cNvSpPr txBox="1"/>
          <p:nvPr/>
        </p:nvSpPr>
        <p:spPr>
          <a:xfrm>
            <a:off x="685801" y="1349971"/>
            <a:ext cx="4582886" cy="461665"/>
          </a:xfrm>
          <a:prstGeom prst="rect">
            <a:avLst/>
          </a:prstGeom>
          <a:noFill/>
        </p:spPr>
        <p:txBody>
          <a:bodyPr wrap="square" rtlCol="0">
            <a:spAutoFit/>
          </a:bodyPr>
          <a:lstStyle/>
          <a:p>
            <a:r>
              <a:rPr lang="en-US" sz="2400" dirty="0">
                <a:solidFill>
                  <a:schemeClr val="bg1"/>
                </a:solidFill>
              </a:rPr>
              <a:t>Geneva Open Libraries Hack </a:t>
            </a:r>
            <a:r>
              <a:rPr lang="en-US" sz="2400" dirty="0" smtClean="0">
                <a:solidFill>
                  <a:schemeClr val="bg1"/>
                </a:solidFill>
              </a:rPr>
              <a:t>2017</a:t>
            </a:r>
            <a:endParaRPr lang="en-US" sz="2400" dirty="0">
              <a:solidFill>
                <a:schemeClr val="bg1"/>
              </a:solidFill>
            </a:endParaRPr>
          </a:p>
        </p:txBody>
      </p:sp>
      <p:sp>
        <p:nvSpPr>
          <p:cNvPr id="7" name="TextBox 6"/>
          <p:cNvSpPr txBox="1"/>
          <p:nvPr/>
        </p:nvSpPr>
        <p:spPr>
          <a:xfrm>
            <a:off x="9427900" y="6102960"/>
            <a:ext cx="9338661" cy="307777"/>
          </a:xfrm>
          <a:prstGeom prst="rect">
            <a:avLst/>
          </a:prstGeom>
          <a:noFill/>
        </p:spPr>
        <p:txBody>
          <a:bodyPr wrap="square" rtlCol="0">
            <a:spAutoFit/>
          </a:bodyPr>
          <a:lstStyle/>
          <a:p>
            <a:r>
              <a:rPr lang="nl-BE" sz="1400" dirty="0" smtClean="0">
                <a:solidFill>
                  <a:schemeClr val="bg1"/>
                </a:solidFill>
                <a:latin typeface="Arial" panose="020B0604020202020204" pitchFamily="34" charset="0"/>
                <a:cs typeface="Arial" panose="020B0604020202020204" pitchFamily="34" charset="0"/>
              </a:rPr>
              <a:t>Foto’s: </a:t>
            </a:r>
            <a:r>
              <a:rPr lang="nl-BE" sz="1400" dirty="0" err="1">
                <a:solidFill>
                  <a:schemeClr val="bg1"/>
                </a:solidFill>
                <a:latin typeface="Arial" panose="020B0604020202020204" pitchFamily="34" charset="0"/>
                <a:cs typeface="Arial" panose="020B0604020202020204" pitchFamily="34" charset="0"/>
              </a:rPr>
              <a:t>Risuciu</a:t>
            </a:r>
            <a:r>
              <a:rPr lang="nl-BE" sz="1400" dirty="0">
                <a:solidFill>
                  <a:schemeClr val="bg1"/>
                </a:solidFill>
                <a:latin typeface="Arial" panose="020B0604020202020204" pitchFamily="34" charset="0"/>
                <a:cs typeface="Arial" panose="020B0604020202020204" pitchFamily="34" charset="0"/>
              </a:rPr>
              <a:t>, CC BY-SA </a:t>
            </a:r>
            <a:r>
              <a:rPr lang="nl-BE" sz="1400" dirty="0" smtClean="0">
                <a:solidFill>
                  <a:schemeClr val="bg1"/>
                </a:solidFill>
                <a:latin typeface="Arial" panose="020B0604020202020204" pitchFamily="34" charset="0"/>
                <a:cs typeface="Arial" panose="020B0604020202020204" pitchFamily="34" charset="0"/>
              </a:rPr>
              <a:t>4.0 </a:t>
            </a:r>
            <a:endParaRPr lang="nl-BE"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167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solidFill>
                  <a:prstClr val="white"/>
                </a:solidFill>
              </a:rPr>
              <a:pPr/>
              <a:t>6</a:t>
            </a:fld>
            <a:endParaRPr lang="nl-NL" dirty="0">
              <a:solidFill>
                <a:prstClr val="white"/>
              </a:solidFill>
            </a:endParaRPr>
          </a:p>
        </p:txBody>
      </p:sp>
      <p:pic>
        <p:nvPicPr>
          <p:cNvPr id="6" name="Picture 5"/>
          <p:cNvPicPr>
            <a:picLocks noChangeAspect="1"/>
          </p:cNvPicPr>
          <p:nvPr/>
        </p:nvPicPr>
        <p:blipFill>
          <a:blip r:embed="rId2"/>
          <a:stretch>
            <a:fillRect/>
          </a:stretch>
        </p:blipFill>
        <p:spPr>
          <a:xfrm>
            <a:off x="170657" y="623887"/>
            <a:ext cx="3810000" cy="5343525"/>
          </a:xfrm>
          <a:prstGeom prst="rect">
            <a:avLst/>
          </a:prstGeom>
        </p:spPr>
      </p:pic>
      <p:pic>
        <p:nvPicPr>
          <p:cNvPr id="7" name="Picture 6"/>
          <p:cNvPicPr>
            <a:picLocks noChangeAspect="1"/>
          </p:cNvPicPr>
          <p:nvPr/>
        </p:nvPicPr>
        <p:blipFill>
          <a:blip r:embed="rId3"/>
          <a:stretch>
            <a:fillRect/>
          </a:stretch>
        </p:blipFill>
        <p:spPr>
          <a:xfrm>
            <a:off x="7990810" y="661990"/>
            <a:ext cx="3810000" cy="5305425"/>
          </a:xfrm>
          <a:prstGeom prst="rect">
            <a:avLst/>
          </a:prstGeom>
        </p:spPr>
      </p:pic>
      <p:pic>
        <p:nvPicPr>
          <p:cNvPr id="8" name="Picture 7"/>
          <p:cNvPicPr>
            <a:picLocks noChangeAspect="1"/>
          </p:cNvPicPr>
          <p:nvPr/>
        </p:nvPicPr>
        <p:blipFill>
          <a:blip r:embed="rId4"/>
          <a:stretch>
            <a:fillRect/>
          </a:stretch>
        </p:blipFill>
        <p:spPr>
          <a:xfrm>
            <a:off x="3980657" y="623887"/>
            <a:ext cx="4010153" cy="5343528"/>
          </a:xfrm>
          <a:prstGeom prst="rect">
            <a:avLst/>
          </a:prstGeom>
        </p:spPr>
      </p:pic>
      <p:sp>
        <p:nvSpPr>
          <p:cNvPr id="9" name="TextBox 8"/>
          <p:cNvSpPr txBox="1"/>
          <p:nvPr/>
        </p:nvSpPr>
        <p:spPr>
          <a:xfrm>
            <a:off x="2556386" y="6357711"/>
            <a:ext cx="7522028" cy="307777"/>
          </a:xfrm>
          <a:prstGeom prst="rect">
            <a:avLst/>
          </a:prstGeom>
          <a:noFill/>
        </p:spPr>
        <p:txBody>
          <a:bodyPr wrap="square" rtlCol="0">
            <a:spAutoFit/>
          </a:bodyPr>
          <a:lstStyle/>
          <a:p>
            <a:pPr algn="ctr"/>
            <a:r>
              <a:rPr lang="nl-BE" sz="1400" dirty="0" smtClean="0">
                <a:solidFill>
                  <a:prstClr val="white"/>
                </a:solidFill>
                <a:latin typeface="Arial" panose="020B0604020202020204" pitchFamily="34" charset="0"/>
                <a:cs typeface="Arial" panose="020B0604020202020204" pitchFamily="34" charset="0"/>
              </a:rPr>
              <a:t>P.B. </a:t>
            </a:r>
            <a:r>
              <a:rPr lang="nl-BE" sz="1400" dirty="0" err="1" smtClean="0">
                <a:solidFill>
                  <a:prstClr val="white"/>
                </a:solidFill>
                <a:latin typeface="Arial" panose="020B0604020202020204" pitchFamily="34" charset="0"/>
                <a:cs typeface="Arial" panose="020B0604020202020204" pitchFamily="34" charset="0"/>
              </a:rPr>
              <a:t>Abery</a:t>
            </a:r>
            <a:r>
              <a:rPr lang="nl-BE" sz="1400" dirty="0" smtClean="0">
                <a:solidFill>
                  <a:prstClr val="white"/>
                </a:solidFill>
                <a:latin typeface="Arial" panose="020B0604020202020204" pitchFamily="34" charset="0"/>
                <a:cs typeface="Arial" panose="020B0604020202020204" pitchFamily="34" charset="0"/>
              </a:rPr>
              <a:t>, </a:t>
            </a:r>
            <a:r>
              <a:rPr lang="nl-BE" sz="1400" dirty="0">
                <a:solidFill>
                  <a:prstClr val="white"/>
                </a:solidFill>
                <a:latin typeface="Arial" panose="020B0604020202020204" pitchFamily="34" charset="0"/>
                <a:cs typeface="Arial" panose="020B0604020202020204" pitchFamily="34" charset="0"/>
              </a:rPr>
              <a:t>CC BY-NC-SA</a:t>
            </a:r>
          </a:p>
        </p:txBody>
      </p:sp>
    </p:spTree>
    <p:extLst>
      <p:ext uri="{BB962C8B-B14F-4D97-AF65-F5344CB8AC3E}">
        <p14:creationId xmlns:p14="http://schemas.microsoft.com/office/powerpoint/2010/main" val="1072386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solidFill>
                  <a:prstClr val="white"/>
                </a:solidFill>
              </a:rPr>
              <a:pPr/>
              <a:t>7</a:t>
            </a:fld>
            <a:endParaRPr lang="nl-NL" dirty="0">
              <a:solidFill>
                <a:prstClr val="white"/>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077" y="309093"/>
            <a:ext cx="8741541" cy="5813466"/>
          </a:xfrm>
          <a:prstGeom prst="rect">
            <a:avLst/>
          </a:prstGeom>
        </p:spPr>
      </p:pic>
      <p:sp>
        <p:nvSpPr>
          <p:cNvPr id="6" name="TextBox 5"/>
          <p:cNvSpPr txBox="1"/>
          <p:nvPr/>
        </p:nvSpPr>
        <p:spPr>
          <a:xfrm>
            <a:off x="792557" y="5383895"/>
            <a:ext cx="1738648" cy="738664"/>
          </a:xfrm>
          <a:prstGeom prst="rect">
            <a:avLst/>
          </a:prstGeom>
          <a:noFill/>
        </p:spPr>
        <p:txBody>
          <a:bodyPr wrap="square" rtlCol="0">
            <a:spAutoFit/>
          </a:bodyPr>
          <a:lstStyle/>
          <a:p>
            <a:pPr algn="ctr"/>
            <a:endParaRPr lang="nl-BE" sz="1400" dirty="0">
              <a:solidFill>
                <a:prstClr val="white"/>
              </a:solidFill>
            </a:endParaRPr>
          </a:p>
          <a:p>
            <a:pPr algn="ctr"/>
            <a:r>
              <a:rPr lang="nl-BE" sz="1400" dirty="0" err="1">
                <a:solidFill>
                  <a:prstClr val="white"/>
                </a:solidFill>
                <a:latin typeface="Arial" panose="020B0604020202020204" pitchFamily="34" charset="0"/>
                <a:cs typeface="Arial" panose="020B0604020202020204" pitchFamily="34" charset="0"/>
              </a:rPr>
              <a:t>Vladimer</a:t>
            </a:r>
            <a:r>
              <a:rPr lang="nl-BE" sz="1400" dirty="0">
                <a:solidFill>
                  <a:prstClr val="white"/>
                </a:solidFill>
                <a:latin typeface="Arial" panose="020B0604020202020204" pitchFamily="34" charset="0"/>
                <a:cs typeface="Arial" panose="020B0604020202020204" pitchFamily="34" charset="0"/>
              </a:rPr>
              <a:t> </a:t>
            </a:r>
            <a:r>
              <a:rPr lang="nl-BE" sz="1400" dirty="0" err="1">
                <a:solidFill>
                  <a:prstClr val="white"/>
                </a:solidFill>
                <a:latin typeface="Arial" panose="020B0604020202020204" pitchFamily="34" charset="0"/>
                <a:cs typeface="Arial" panose="020B0604020202020204" pitchFamily="34" charset="0"/>
              </a:rPr>
              <a:t>Shioshvili</a:t>
            </a:r>
            <a:endParaRPr lang="nl-BE" sz="1400" dirty="0">
              <a:solidFill>
                <a:prstClr val="white"/>
              </a:solidFill>
              <a:latin typeface="Arial" panose="020B0604020202020204" pitchFamily="34" charset="0"/>
              <a:cs typeface="Arial" panose="020B0604020202020204" pitchFamily="34" charset="0"/>
            </a:endParaRPr>
          </a:p>
          <a:p>
            <a:pPr algn="ctr"/>
            <a:r>
              <a:rPr lang="nl-BE" sz="1400" dirty="0" smtClean="0">
                <a:solidFill>
                  <a:prstClr val="white"/>
                </a:solidFill>
                <a:latin typeface="Arial" panose="020B0604020202020204" pitchFamily="34" charset="0"/>
                <a:cs typeface="Arial" panose="020B0604020202020204" pitchFamily="34" charset="0"/>
              </a:rPr>
              <a:t>CC BY-SA</a:t>
            </a:r>
            <a:endParaRPr lang="nl-BE" sz="1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358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Hedendaagse rollen</a:t>
            </a:r>
            <a:endParaRPr lang="nl-NL" dirty="0"/>
          </a:p>
        </p:txBody>
      </p:sp>
      <p:sp>
        <p:nvSpPr>
          <p:cNvPr id="4" name="Tijdelijke aanduiding voor datum 3"/>
          <p:cNvSpPr txBox="1">
            <a:spLocks/>
          </p:cNvSpPr>
          <p:nvPr/>
        </p:nvSpPr>
        <p:spPr>
          <a:xfrm>
            <a:off x="576000" y="6209998"/>
            <a:ext cx="812962" cy="648002"/>
          </a:xfrm>
          <a:prstGeom prst="rect">
            <a:avLst/>
          </a:prstGeom>
        </p:spPr>
        <p:txBody>
          <a:bodyPr vert="horz" lIns="0" tIns="0" rIns="0" bIns="0" rtlCol="0" anchor="ctr"/>
          <a:lstStyle>
            <a:defPPr>
              <a:defRPr lang="nl-NL"/>
            </a:defPPr>
            <a:lvl1pPr marL="0" algn="l" defTabSz="914400" rtl="0" eaLnBrk="1" latinLnBrk="0" hangingPunct="1">
              <a:defRPr sz="12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
        <p:nvSpPr>
          <p:cNvPr id="5" name="Tijdelijke aanduiding voor voettekst 4"/>
          <p:cNvSpPr txBox="1">
            <a:spLocks/>
          </p:cNvSpPr>
          <p:nvPr/>
        </p:nvSpPr>
        <p:spPr>
          <a:xfrm>
            <a:off x="6748041" y="6209998"/>
            <a:ext cx="3411159" cy="648002"/>
          </a:xfrm>
          <a:prstGeom prst="rect">
            <a:avLst/>
          </a:prstGeom>
        </p:spPr>
        <p:txBody>
          <a:bodyPr vert="horz" lIns="0" tIns="0" rIns="180000" bIns="0" rtlCol="0" anchor="ctr"/>
          <a:lstStyle>
            <a:defPPr>
              <a:defRPr lang="nl-NL"/>
            </a:defPPr>
            <a:lvl1pPr marL="0" algn="r" defTabSz="914400" rtl="0" eaLnBrk="1" latinLnBrk="0" hangingPunct="1">
              <a:defRPr sz="12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
        <p:nvSpPr>
          <p:cNvPr id="9" name="Tijdelijke aanduiding voor dianummer 8"/>
          <p:cNvSpPr>
            <a:spLocks noGrp="1"/>
          </p:cNvSpPr>
          <p:nvPr>
            <p:ph type="sldNum" sz="quarter" idx="12"/>
          </p:nvPr>
        </p:nvSpPr>
        <p:spPr/>
        <p:txBody>
          <a:bodyPr/>
          <a:lstStyle/>
          <a:p>
            <a:fld id="{85114D95-D6A6-084A-9D9C-617B45E258AD}" type="slidenum">
              <a:rPr lang="nl-NL" smtClean="0"/>
              <a:pPr/>
              <a:t>8</a:t>
            </a:fld>
            <a:endParaRPr lang="nl-NL" dirty="0"/>
          </a:p>
        </p:txBody>
      </p:sp>
    </p:spTree>
    <p:extLst>
      <p:ext uri="{BB962C8B-B14F-4D97-AF65-F5344CB8AC3E}">
        <p14:creationId xmlns:p14="http://schemas.microsoft.com/office/powerpoint/2010/main" val="3650331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9</a:t>
            </a:fld>
            <a:endParaRPr lang="nl-NL" dirty="0"/>
          </a:p>
        </p:txBody>
      </p:sp>
      <p:pic>
        <p:nvPicPr>
          <p:cNvPr id="4098" name="Picture 2" descr="Beefeater standing at Tower of London, England, UK : Stock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743" y="348343"/>
            <a:ext cx="8047341" cy="54303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6000" y="517425"/>
            <a:ext cx="3178628" cy="1754326"/>
          </a:xfrm>
          <a:prstGeom prst="rect">
            <a:avLst/>
          </a:prstGeom>
          <a:noFill/>
        </p:spPr>
        <p:txBody>
          <a:bodyPr wrap="square" rtlCol="0">
            <a:spAutoFit/>
          </a:bodyPr>
          <a:lstStyle/>
          <a:p>
            <a:pPr algn="r"/>
            <a:r>
              <a:rPr lang="nl-BE" sz="3600" dirty="0" err="1" smtClean="0">
                <a:solidFill>
                  <a:srgbClr val="005E77"/>
                </a:solidFill>
              </a:rPr>
              <a:t>Bibliotheek-medewerker</a:t>
            </a:r>
            <a:r>
              <a:rPr lang="nl-BE" sz="3600" dirty="0" smtClean="0">
                <a:solidFill>
                  <a:srgbClr val="005E77"/>
                </a:solidFill>
              </a:rPr>
              <a:t> als poortwachter</a:t>
            </a:r>
            <a:endParaRPr lang="nl-BE" sz="3600" dirty="0">
              <a:solidFill>
                <a:srgbClr val="005E77"/>
              </a:solidFill>
            </a:endParaRPr>
          </a:p>
        </p:txBody>
      </p:sp>
    </p:spTree>
    <p:extLst>
      <p:ext uri="{BB962C8B-B14F-4D97-AF65-F5344CB8AC3E}">
        <p14:creationId xmlns:p14="http://schemas.microsoft.com/office/powerpoint/2010/main" val="1523231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C4F19F333876D045B7A2B22E75D6DED5" ma:contentTypeVersion="0" ma:contentTypeDescription="Een nieuw document maken." ma:contentTypeScope="" ma:versionID="3fcb9d992c42f6570495a8721087814a">
  <xsd:schema xmlns:xsd="http://www.w3.org/2001/XMLSchema" xmlns:xs="http://www.w3.org/2001/XMLSchema" xmlns:p="http://schemas.microsoft.com/office/2006/metadata/properties" xmlns:ns2="aff7d12c-bb71-4270-bd29-9c4d45ff3327" targetNamespace="http://schemas.microsoft.com/office/2006/metadata/properties" ma:root="true" ma:fieldsID="c4e110b0e94c264e11d67a0f1e348479" ns2:_="">
    <xsd:import namespace="aff7d12c-bb71-4270-bd29-9c4d45ff3327"/>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7d12c-bb71-4270-bd29-9c4d45ff3327"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aff7d12c-bb71-4270-bd29-9c4d45ff3327">6b19ed81-e4b4-4e2b-936d-80d5c6a06c00</_dlc_DocId>
    <_dlc_DocIdUrl xmlns="aff7d12c-bb71-4270-bd29-9c4d45ff3327">
      <Url>https://www.groupware.kuleuven.be/sites/ub/_layouts/15/DocIdRedir.aspx?ID=6b19ed81-e4b4-4e2b-936d-80d5c6a06c00</Url>
      <Description>6b19ed81-e4b4-4e2b-936d-80d5c6a06c00</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CCF60D-9EBD-4082-A53C-854A52CFA409}">
  <ds:schemaRefs>
    <ds:schemaRef ds:uri="http://schemas.microsoft.com/sharepoint/events"/>
  </ds:schemaRefs>
</ds:datastoreItem>
</file>

<file path=customXml/itemProps2.xml><?xml version="1.0" encoding="utf-8"?>
<ds:datastoreItem xmlns:ds="http://schemas.openxmlformats.org/officeDocument/2006/customXml" ds:itemID="{78FF81DD-B2A2-468D-A30D-B8D1533678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7d12c-bb71-4270-bd29-9c4d45ff33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8821B2-D57C-4970-8AAC-507E582724A8}">
  <ds:schemaRefs>
    <ds:schemaRef ds:uri="http://purl.org/dc/elements/1.1/"/>
    <ds:schemaRef ds:uri="http://schemas.microsoft.com/office/2006/documentManagement/types"/>
    <ds:schemaRef ds:uri="http://www.w3.org/XML/1998/namespace"/>
    <ds:schemaRef ds:uri="http://schemas.microsoft.com/office/infopath/2007/PartnerControls"/>
    <ds:schemaRef ds:uri="http://purl.org/dc/terms/"/>
    <ds:schemaRef ds:uri="http://schemas.microsoft.com/office/2006/metadata/properties"/>
    <ds:schemaRef ds:uri="http://schemas.openxmlformats.org/package/2006/metadata/core-properties"/>
    <ds:schemaRef ds:uri="aff7d12c-bb71-4270-bd29-9c4d45ff3327"/>
    <ds:schemaRef ds:uri="http://purl.org/dc/dcmitype/"/>
  </ds:schemaRefs>
</ds:datastoreItem>
</file>

<file path=customXml/itemProps4.xml><?xml version="1.0" encoding="utf-8"?>
<ds:datastoreItem xmlns:ds="http://schemas.openxmlformats.org/officeDocument/2006/customXml" ds:itemID="{23D2E9FB-98D2-4F77-9D91-FAAD8AE38B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1014</TotalTime>
  <Words>1573</Words>
  <Application>Microsoft Office PowerPoint</Application>
  <PresentationFormat>Widescreen</PresentationFormat>
  <Paragraphs>354</Paragraphs>
  <Slides>40</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40</vt:i4>
      </vt:variant>
    </vt:vector>
  </HeadingPairs>
  <TitlesOfParts>
    <vt:vector size="54" baseType="lpstr">
      <vt:lpstr>Arial</vt:lpstr>
      <vt:lpstr>Calibri</vt:lpstr>
      <vt:lpstr>Calibri Light</vt:lpstr>
      <vt:lpstr>Courier New</vt:lpstr>
      <vt:lpstr>Gadugi</vt:lpstr>
      <vt:lpstr>Times New Roman</vt:lpstr>
      <vt:lpstr>Verdana</vt:lpstr>
      <vt:lpstr>Wingdings</vt:lpstr>
      <vt:lpstr>Office-thema</vt:lpstr>
      <vt:lpstr>1_Office-thema</vt:lpstr>
      <vt:lpstr>2_Office-thema</vt:lpstr>
      <vt:lpstr>Office Theme</vt:lpstr>
      <vt:lpstr>Kantoorthema</vt:lpstr>
      <vt:lpstr>3_Office-thema</vt:lpstr>
      <vt:lpstr>De veranderde rol van de wetenschappelijke bibliotheek</vt:lpstr>
      <vt:lpstr>Structuur</vt:lpstr>
      <vt:lpstr>Stereotypes</vt:lpstr>
      <vt:lpstr>PowerPoint Presentation</vt:lpstr>
      <vt:lpstr>PowerPoint Presentation</vt:lpstr>
      <vt:lpstr>PowerPoint Presentation</vt:lpstr>
      <vt:lpstr>PowerPoint Presentation</vt:lpstr>
      <vt:lpstr>Hedendaagse rollen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Hedendaagse rollen</vt:lpstr>
      <vt:lpstr>Hedendaagse rollen</vt:lpstr>
      <vt:lpstr>Hedendaagse rollen</vt:lpstr>
      <vt:lpstr>Hedendaagse rollen</vt:lpstr>
      <vt:lpstr>Concreet voorbeeld:  KU Leuven Bibliotheken</vt:lpstr>
      <vt:lpstr>Opleidingen</vt:lpstr>
      <vt:lpstr>Opleidingen</vt:lpstr>
      <vt:lpstr>Opleidingen</vt:lpstr>
      <vt:lpstr>Opleidingen</vt:lpstr>
      <vt:lpstr>Opleidingen</vt:lpstr>
      <vt:lpstr>Opleidingen</vt:lpstr>
      <vt:lpstr>Organisatie</vt:lpstr>
      <vt:lpstr>PowerPoint Presentation</vt:lpstr>
      <vt:lpstr>Organisatie</vt:lpstr>
      <vt:lpstr>PowerPoint Presentation</vt:lpstr>
      <vt:lpstr>Organisatie </vt:lpstr>
      <vt:lpstr>Investeringen</vt:lpstr>
      <vt:lpstr>Investeringen</vt:lpstr>
      <vt:lpstr>Fair Gold OA</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Lieve Fonteyne</dc:creator>
  <cp:lastModifiedBy>Demmy Verbeke</cp:lastModifiedBy>
  <cp:revision>95</cp:revision>
  <dcterms:created xsi:type="dcterms:W3CDTF">2017-03-10T10:56:17Z</dcterms:created>
  <dcterms:modified xsi:type="dcterms:W3CDTF">2018-04-23T18:40:14Z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6b19ed81-e4b4-4e2b-936d-80d5c6a06c00</vt:lpwstr>
  </property>
  <property fmtid="{D5CDD505-2E9C-101B-9397-08002B2CF9AE}" pid="3" name="ContentTypeId">
    <vt:lpwstr>0x010100C4F19F333876D045B7A2B22E75D6DED5</vt:lpwstr>
  </property>
</Properties>
</file>