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71" r:id="rId2"/>
    <p:sldId id="262" r:id="rId3"/>
    <p:sldId id="267" r:id="rId4"/>
    <p:sldId id="269" r:id="rId5"/>
    <p:sldId id="270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171" autoAdjust="0"/>
  </p:normalViewPr>
  <p:slideViewPr>
    <p:cSldViewPr snapToGrid="0">
      <p:cViewPr varScale="1">
        <p:scale>
          <a:sx n="88" d="100"/>
          <a:sy n="88" d="100"/>
        </p:scale>
        <p:origin x="22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3881-9B7C-40CF-B78B-ACBB8BB57B58}" type="datetimeFigureOut">
              <a:rPr lang="fr-BE" smtClean="0"/>
              <a:t>25-04-18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8CD32-C35F-4942-8C86-300C2DBC1D9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603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CD32-C35F-4942-8C86-300C2DBC1D9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573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CD32-C35F-4942-8C86-300C2DBC1D9C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755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CD32-C35F-4942-8C86-300C2DBC1D9C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532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CD32-C35F-4942-8C86-300C2DBC1D9C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426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B0D0-9DBB-4289-AF9C-708358D4A74B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627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BE5-C3E4-4C08-B8B9-5867B1441B26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270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3970-8A16-4DCC-8FAC-D172284555EB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47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07E-D867-460C-9222-17217FDF2B32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036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47B0-A7D7-4B87-A1E4-625CC4A7DC54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5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65B2-9EE5-4282-A3CC-CF1ADBAD4D54}" type="datetime1">
              <a:rPr lang="fr-BE" smtClean="0"/>
              <a:t>25-04-18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26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F11-E9BC-465C-B955-B3F69C99BC55}" type="datetime1">
              <a:rPr lang="fr-BE" smtClean="0"/>
              <a:t>25-04-18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82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29B6-5D41-46CB-8EDD-7A535CF4CF70}" type="datetime1">
              <a:rPr lang="fr-BE" smtClean="0"/>
              <a:t>25-04-18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832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7BEA-3D99-4639-8D61-0D597CEEBBA5}" type="datetime1">
              <a:rPr lang="fr-BE" smtClean="0"/>
              <a:t>25-04-18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8576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43-6121-4A42-BAC6-576AA03ED070}" type="datetime1">
              <a:rPr lang="fr-BE" smtClean="0"/>
              <a:t>25-04-18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23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7BF2-D408-431B-90F8-91755A0DC4CC}" type="datetime1">
              <a:rPr lang="fr-BE" smtClean="0"/>
              <a:t>25-04-18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523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291B-3341-4239-BA3F-C47950A95B74}" type="datetime1">
              <a:rPr lang="fr-BE" smtClean="0"/>
              <a:t>25-04-18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Astrid De Spiegelaere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2DD4-1DCD-4F50-BF88-95D51A25F1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89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813" t="12883" r="19344" b="3856"/>
          <a:stretch/>
        </p:blipFill>
        <p:spPr>
          <a:xfrm>
            <a:off x="0" y="0"/>
            <a:ext cx="9187543" cy="6847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36" y="3217183"/>
            <a:ext cx="7886700" cy="1325563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Competent Content!</a:t>
            </a:r>
            <a:b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Workshop gebruikers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ectie WDI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6"/>
          <a:stretch/>
        </p:blipFill>
        <p:spPr>
          <a:xfrm>
            <a:off x="0" y="1242493"/>
            <a:ext cx="9143999" cy="5608067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4249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BE" b="1" dirty="0" smtClean="0">
                <a:solidFill>
                  <a:schemeClr val="accent6">
                    <a:lumMod val="50000"/>
                  </a:schemeClr>
                </a:solidFill>
              </a:rPr>
              <a:t>Stelling 1</a:t>
            </a:r>
            <a:endParaRPr lang="fr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054" y="3457184"/>
            <a:ext cx="6588691" cy="2973544"/>
          </a:xfrm>
          <a:solidFill>
            <a:srgbClr val="CCFFCC">
              <a:alpha val="8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71463" indent="0">
              <a:buNone/>
            </a:pPr>
            <a:endParaRPr lang="nl-NL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1463" indent="0">
              <a:buNone/>
            </a:pPr>
            <a:r>
              <a:rPr lang="nl-NL" sz="2400" b="1" dirty="0" smtClean="0">
                <a:solidFill>
                  <a:schemeClr val="accent6">
                    <a:lumMod val="50000"/>
                  </a:schemeClr>
                </a:solidFill>
              </a:rPr>
              <a:t>Een </a:t>
            </a: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toenemend aantal (jonge) gebruikers en onderzoekers beschikt niet over de nodige skills om van collecties gebruik te maken of </a:t>
            </a:r>
            <a:r>
              <a:rPr lang="nl-NL" sz="2400" b="1" dirty="0" smtClean="0">
                <a:solidFill>
                  <a:schemeClr val="accent6">
                    <a:lumMod val="50000"/>
                  </a:schemeClr>
                </a:solidFill>
              </a:rPr>
              <a:t>deze te </a:t>
            </a: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onderzoeken. We spreken over de zogenaamde ‘Google </a:t>
            </a:r>
            <a:r>
              <a:rPr lang="nl-NL" sz="2400" b="1" dirty="0" err="1">
                <a:solidFill>
                  <a:schemeClr val="accent6">
                    <a:lumMod val="50000"/>
                  </a:schemeClr>
                </a:solidFill>
              </a:rPr>
              <a:t>Generation</a:t>
            </a:r>
            <a:r>
              <a:rPr lang="nl-NL" sz="2400" b="1" dirty="0">
                <a:solidFill>
                  <a:schemeClr val="accent6">
                    <a:lumMod val="50000"/>
                  </a:schemeClr>
                </a:solidFill>
              </a:rPr>
              <a:t>’. Hoe gaan we als bibliotheekpersoneel hiermee om?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0975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"/>
            <a:ext cx="4572000" cy="1144588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 algn="r"/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BE" b="1" dirty="0" smtClean="0">
                <a:solidFill>
                  <a:schemeClr val="accent1">
                    <a:lumMod val="50000"/>
                  </a:schemeClr>
                </a:solidFill>
              </a:rPr>
              <a:t>Stelling 2</a:t>
            </a:r>
            <a:r>
              <a:rPr lang="nl-BE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fr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44589"/>
            <a:ext cx="4572000" cy="5713411"/>
          </a:xfrm>
          <a:solidFill>
            <a:schemeClr val="accent1">
              <a:lumMod val="20000"/>
              <a:lumOff val="80000"/>
              <a:alpha val="69804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74625" indent="0">
              <a:buNone/>
            </a:pP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Gebruikers </a:t>
            </a:r>
            <a:r>
              <a:rPr lang="nl-NL" sz="2400" b="1" dirty="0">
                <a:solidFill>
                  <a:schemeClr val="accent1">
                    <a:lumMod val="50000"/>
                  </a:schemeClr>
                </a:solidFill>
              </a:rPr>
              <a:t>willen graag ‘alles’ van op afstand zichtbaar en beschikbaar 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hebben. Wat </a:t>
            </a:r>
            <a:r>
              <a:rPr lang="nl-NL" sz="2400" b="1" dirty="0">
                <a:solidFill>
                  <a:schemeClr val="accent1">
                    <a:lumMod val="50000"/>
                  </a:schemeClr>
                </a:solidFill>
              </a:rPr>
              <a:t>doen we met nog niet ontsloten of ‘onzichtbare’ </a:t>
            </a:r>
            <a:r>
              <a:rPr lang="nl-NL" sz="2400" b="1" dirty="0" smtClean="0">
                <a:solidFill>
                  <a:schemeClr val="accent1">
                    <a:lumMod val="50000"/>
                  </a:schemeClr>
                </a:solidFill>
              </a:rPr>
              <a:t>collecties? </a:t>
            </a:r>
            <a:r>
              <a:rPr lang="nl-NL" sz="2400" b="1" dirty="0">
                <a:solidFill>
                  <a:schemeClr val="accent1">
                    <a:lumMod val="50000"/>
                  </a:schemeClr>
                </a:solidFill>
              </a:rPr>
              <a:t>Hoe overtuigen we onze gebruikers dat ze toch naar de bibliotheek ter plaatste komen?</a:t>
            </a:r>
            <a:endParaRPr lang="nl-BE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usiness meeting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4798" r="2796" b="4597"/>
          <a:stretch/>
        </p:blipFill>
        <p:spPr bwMode="auto">
          <a:xfrm>
            <a:off x="3418113" y="1208314"/>
            <a:ext cx="5725887" cy="564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213337"/>
            <a:ext cx="3418109" cy="5644663"/>
          </a:xfrm>
          <a:solidFill>
            <a:schemeClr val="accent2">
              <a:lumMod val="20000"/>
              <a:lumOff val="80000"/>
              <a:alpha val="69804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400" cap="smal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0">
              <a:buNone/>
              <a:tabLst>
                <a:tab pos="439738" algn="l"/>
              </a:tabLst>
            </a:pP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Externe 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</a:rPr>
              <a:t>versus interne gebruikers. </a:t>
            </a:r>
            <a:endParaRPr lang="nl-NL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7313" indent="0">
              <a:buNone/>
              <a:tabLst>
                <a:tab pos="439738" algn="l"/>
              </a:tabLst>
            </a:pP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Op 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</a:rPr>
              <a:t>welke manier worden deze 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benaderd? 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</a:rPr>
              <a:t>Hoe verschilt een ‘opleiding’ over het gebruik van de bibliotheek? Worden er opleidingen 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gegeven, 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ijvoorbeeld 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</a:rPr>
              <a:t>over een nieuwe </a:t>
            </a:r>
            <a:r>
              <a:rPr lang="nl-NL" sz="2400" b="1" dirty="0" smtClean="0">
                <a:solidFill>
                  <a:schemeClr val="accent2">
                    <a:lumMod val="50000"/>
                  </a:schemeClr>
                </a:solidFill>
              </a:rPr>
              <a:t>databank?</a:t>
            </a:r>
            <a:endParaRPr lang="nl-BE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9144000" cy="121333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Stelling 3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5037" r="3459" b="7812"/>
          <a:stretch/>
        </p:blipFill>
        <p:spPr>
          <a:xfrm>
            <a:off x="0" y="2928257"/>
            <a:ext cx="5442858" cy="3929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3337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nl-BE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nl-BE" b="1" dirty="0" smtClean="0">
                <a:solidFill>
                  <a:schemeClr val="accent4">
                    <a:lumMod val="50000"/>
                  </a:schemeClr>
                </a:solidFill>
              </a:rPr>
              <a:t>Stelling 4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42858" y="1213336"/>
            <a:ext cx="3701142" cy="5644663"/>
          </a:xfrm>
          <a:solidFill>
            <a:schemeClr val="accent4">
              <a:lumMod val="20000"/>
              <a:lumOff val="80000"/>
              <a:alpha val="69804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1400" cap="smal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0">
              <a:buNone/>
              <a:tabLst>
                <a:tab pos="439738" algn="l"/>
              </a:tabLst>
            </a:pP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  <a:t>Hoe </a:t>
            </a:r>
            <a:r>
              <a:rPr lang="nl-NL" sz="2400" b="1" dirty="0">
                <a:solidFill>
                  <a:schemeClr val="accent4">
                    <a:lumMod val="50000"/>
                  </a:schemeClr>
                </a:solidFill>
              </a:rPr>
              <a:t>leid je de gebruiker naar de juist informatie? Stel, iemand komt met een heel brede vraag (“Ik zoek informatie over olifanten”), hoe vertaal je deze informatie naar een gerichte zoekopdracht? </a:t>
            </a: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  <a:t>In hoeverre heeft </a:t>
            </a: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</a:rPr>
              <a:t>de Bibliothecaris een </a:t>
            </a:r>
            <a:r>
              <a:rPr lang="nl-NL" sz="2400" b="1" dirty="0">
                <a:solidFill>
                  <a:schemeClr val="accent4">
                    <a:lumMod val="50000"/>
                  </a:schemeClr>
                </a:solidFill>
              </a:rPr>
              <a:t>wegwijzerfunctie?</a:t>
            </a:r>
            <a:endParaRPr lang="nl-BE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 rot="280628">
            <a:off x="1055915" y="1401325"/>
            <a:ext cx="2002971" cy="1556657"/>
          </a:xfrm>
          <a:prstGeom prst="wedgeEllipseCallou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6" y="1074605"/>
            <a:ext cx="2536371" cy="16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907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nl-BE" b="1" dirty="0" smtClean="0"/>
              <a:t>Stelling </a:t>
            </a:r>
            <a:r>
              <a:rPr lang="nl-BE" b="1" dirty="0"/>
              <a:t>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7"/>
            <a:ext cx="9144000" cy="609732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39" y="4414027"/>
            <a:ext cx="5387451" cy="285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Wat </a:t>
            </a:r>
            <a:r>
              <a:rPr lang="nl-NL" sz="2400" b="1" dirty="0"/>
              <a:t>doen we met feedback van gebruikers? Moeten we een gebruikersonderzoek </a:t>
            </a:r>
            <a:r>
              <a:rPr lang="nl-NL" sz="2400" b="1" dirty="0" smtClean="0"/>
              <a:t>doen? </a:t>
            </a:r>
            <a:r>
              <a:rPr lang="nl-NL" sz="2400" b="1" dirty="0"/>
              <a:t>Luisteren </a:t>
            </a:r>
            <a:r>
              <a:rPr lang="nl-NL" sz="2400" b="1" dirty="0" smtClean="0"/>
              <a:t>we naar </a:t>
            </a:r>
            <a:r>
              <a:rPr lang="nl-NL" sz="2400" b="1" dirty="0"/>
              <a:t>de gebruikers </a:t>
            </a:r>
            <a:r>
              <a:rPr lang="nl-NL" sz="2400" b="1" dirty="0" smtClean="0"/>
              <a:t>om </a:t>
            </a:r>
            <a:r>
              <a:rPr lang="nl-NL" sz="2400" b="1" dirty="0"/>
              <a:t>onze strategie aanpassen in functie van </a:t>
            </a:r>
            <a:r>
              <a:rPr lang="nl-NL" sz="2400" b="1" dirty="0" smtClean="0"/>
              <a:t>hen?</a:t>
            </a:r>
            <a:endParaRPr lang="nl-BE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291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200</Words>
  <Application>Microsoft Office PowerPoint</Application>
  <PresentationFormat>On-screen Show (4:3)</PresentationFormat>
  <Paragraphs>21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Competent Content! Workshop gebruikers  Sectie WDI</vt:lpstr>
      <vt:lpstr> Stelling 1</vt:lpstr>
      <vt:lpstr> Stelling 2 </vt:lpstr>
      <vt:lpstr> Stelling 3</vt:lpstr>
      <vt:lpstr> Stelling 4</vt:lpstr>
      <vt:lpstr> Stelling 5</vt:lpstr>
    </vt:vector>
  </TitlesOfParts>
  <Company>KBR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Elektronische bronnen</dc:title>
  <dc:creator>Astrid De Spiegelaere</dc:creator>
  <cp:lastModifiedBy>Astrid De Spiegelaere</cp:lastModifiedBy>
  <cp:revision>52</cp:revision>
  <dcterms:created xsi:type="dcterms:W3CDTF">2017-09-20T12:28:49Z</dcterms:created>
  <dcterms:modified xsi:type="dcterms:W3CDTF">2018-04-25T12:49:31Z</dcterms:modified>
</cp:coreProperties>
</file>