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1" r:id="rId2"/>
    <p:sldId id="294" r:id="rId3"/>
    <p:sldId id="293" r:id="rId4"/>
    <p:sldId id="283" r:id="rId5"/>
    <p:sldId id="314" r:id="rId6"/>
    <p:sldId id="296" r:id="rId7"/>
    <p:sldId id="319" r:id="rId8"/>
    <p:sldId id="317" r:id="rId9"/>
    <p:sldId id="322" r:id="rId10"/>
    <p:sldId id="323" r:id="rId11"/>
    <p:sldId id="315" r:id="rId12"/>
    <p:sldId id="321" r:id="rId13"/>
    <p:sldId id="299" r:id="rId14"/>
    <p:sldId id="320" r:id="rId15"/>
    <p:sldId id="295" r:id="rId16"/>
    <p:sldId id="312" r:id="rId17"/>
    <p:sldId id="304" r:id="rId18"/>
    <p:sldId id="297" r:id="rId19"/>
    <p:sldId id="307" r:id="rId20"/>
    <p:sldId id="306" r:id="rId21"/>
    <p:sldId id="308" r:id="rId22"/>
    <p:sldId id="309" r:id="rId23"/>
    <p:sldId id="313" r:id="rId24"/>
    <p:sldId id="310" r:id="rId25"/>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418">
          <p15:clr>
            <a:srgbClr val="A4A3A4"/>
          </p15:clr>
        </p15:guide>
        <p15:guide id="4" pos="4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FB0"/>
    <a:srgbClr val="2B92BE"/>
    <a:srgbClr val="5DBE55"/>
    <a:srgbClr val="D26E25"/>
    <a:srgbClr val="543F5E"/>
    <a:srgbClr val="15465B"/>
    <a:srgbClr val="4FB543"/>
    <a:srgbClr val="D26E5B"/>
    <a:srgbClr val="1546FF"/>
    <a:srgbClr val="926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64684" autoAdjust="0"/>
  </p:normalViewPr>
  <p:slideViewPr>
    <p:cSldViewPr snapToGrid="0" showGuides="1">
      <p:cViewPr varScale="1">
        <p:scale>
          <a:sx n="56" d="100"/>
          <a:sy n="56" d="100"/>
        </p:scale>
        <p:origin x="1637" y="48"/>
      </p:cViewPr>
      <p:guideLst>
        <p:guide orient="horz" pos="2160"/>
        <p:guide pos="2880"/>
        <p:guide orient="horz" pos="418"/>
        <p:guide pos="44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1B124-E6B9-45C5-8645-AD585C42ABD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NL"/>
        </a:p>
      </dgm:t>
    </dgm:pt>
    <dgm:pt modelId="{6AFFC046-BFBA-4C25-9D72-684DAF956D70}">
      <dgm:prSet phldrT="[Tekst]"/>
      <dgm:spPr>
        <a:solidFill>
          <a:schemeClr val="bg1">
            <a:lumMod val="50000"/>
          </a:schemeClr>
        </a:solidFill>
      </dgm:spPr>
      <dgm:t>
        <a:bodyPr/>
        <a:lstStyle/>
        <a:p>
          <a:r>
            <a:rPr lang="nl-NL" b="1" dirty="0">
              <a:latin typeface="Calibri" panose="020F0502020204030204" pitchFamily="34" charset="0"/>
            </a:rPr>
            <a:t>2</a:t>
          </a:r>
        </a:p>
      </dgm:t>
    </dgm:pt>
    <dgm:pt modelId="{0DDF1739-40E4-4E60-96EC-50F4DFC4473D}" type="parTrans" cxnId="{706FC334-7C46-445E-8FC0-3AAC0F6444C0}">
      <dgm:prSet/>
      <dgm:spPr/>
      <dgm:t>
        <a:bodyPr/>
        <a:lstStyle/>
        <a:p>
          <a:endParaRPr lang="nl-NL"/>
        </a:p>
      </dgm:t>
    </dgm:pt>
    <dgm:pt modelId="{1A4E4728-A0AD-4CE2-BF1E-09E318C1151A}" type="sibTrans" cxnId="{706FC334-7C46-445E-8FC0-3AAC0F6444C0}">
      <dgm:prSet/>
      <dgm:spPr/>
      <dgm:t>
        <a:bodyPr/>
        <a:lstStyle/>
        <a:p>
          <a:endParaRPr lang="nl-NL"/>
        </a:p>
      </dgm:t>
    </dgm:pt>
    <dgm:pt modelId="{17AC941C-A0A6-4ACF-B4F3-B5965703131F}">
      <dgm:prSet phldrT="[Tekst]" custT="1"/>
      <dgm:spPr>
        <a:solidFill>
          <a:srgbClr val="2B92BE"/>
        </a:solidFill>
      </dgm:spPr>
      <dgm:t>
        <a:bodyPr/>
        <a:lstStyle/>
        <a:p>
          <a:r>
            <a:rPr lang="nl-NL" sz="1800" b="1" dirty="0"/>
            <a:t>1</a:t>
          </a:r>
        </a:p>
      </dgm:t>
    </dgm:pt>
    <dgm:pt modelId="{530D22AD-1E59-4640-A04F-EB187A78301E}" type="parTrans" cxnId="{DA4D1AC8-582A-4161-97E8-0005E90976DB}">
      <dgm:prSet/>
      <dgm:spPr/>
      <dgm:t>
        <a:bodyPr/>
        <a:lstStyle/>
        <a:p>
          <a:endParaRPr lang="nl-NL"/>
        </a:p>
      </dgm:t>
    </dgm:pt>
    <dgm:pt modelId="{6836FC57-1237-4FFD-BFC6-9D0F1E43B98B}" type="sibTrans" cxnId="{DA4D1AC8-582A-4161-97E8-0005E90976DB}">
      <dgm:prSet/>
      <dgm:spPr/>
      <dgm:t>
        <a:bodyPr/>
        <a:lstStyle/>
        <a:p>
          <a:endParaRPr lang="nl-NL"/>
        </a:p>
      </dgm:t>
    </dgm:pt>
    <dgm:pt modelId="{7D30B7C5-4875-4787-9FEB-8C4B3E26013B}">
      <dgm:prSet phldrT="[Tekst]" custT="1"/>
      <dgm:spPr>
        <a:solidFill>
          <a:schemeClr val="tx1"/>
        </a:solidFill>
      </dgm:spPr>
      <dgm:t>
        <a:bodyPr/>
        <a:lstStyle/>
        <a:p>
          <a:r>
            <a:rPr lang="nl-NL" sz="1800" dirty="0"/>
            <a:t>kern</a:t>
          </a:r>
        </a:p>
      </dgm:t>
    </dgm:pt>
    <dgm:pt modelId="{16DAED71-8F8A-46D1-AD7D-8F26CA714912}" type="parTrans" cxnId="{1AD586F0-7325-47E9-A552-0E5BDBC2A9DE}">
      <dgm:prSet/>
      <dgm:spPr/>
      <dgm:t>
        <a:bodyPr/>
        <a:lstStyle/>
        <a:p>
          <a:endParaRPr lang="nl-NL"/>
        </a:p>
      </dgm:t>
    </dgm:pt>
    <dgm:pt modelId="{B2015A51-4BEC-4885-A88F-5A0CDB6EA743}" type="sibTrans" cxnId="{1AD586F0-7325-47E9-A552-0E5BDBC2A9DE}">
      <dgm:prSet/>
      <dgm:spPr/>
      <dgm:t>
        <a:bodyPr/>
        <a:lstStyle/>
        <a:p>
          <a:endParaRPr lang="nl-NL"/>
        </a:p>
      </dgm:t>
    </dgm:pt>
    <dgm:pt modelId="{2C67A9D8-5CD8-458A-8C7B-05DB62207558}">
      <dgm:prSet phldrT="[Tekst]" custT="1"/>
      <dgm:spPr>
        <a:solidFill>
          <a:srgbClr val="247FB0"/>
        </a:solidFill>
      </dgm:spPr>
      <dgm:t>
        <a:bodyPr/>
        <a:lstStyle/>
        <a:p>
          <a:r>
            <a:rPr lang="nl-NL" sz="1800" b="1" dirty="0">
              <a:latin typeface="Calibri" panose="020F0502020204030204" pitchFamily="34" charset="0"/>
            </a:rPr>
            <a:t>3</a:t>
          </a:r>
        </a:p>
      </dgm:t>
    </dgm:pt>
    <dgm:pt modelId="{C2379433-7A13-4754-8A58-ABBAE92248C0}" type="sibTrans" cxnId="{DFB4F8F5-9B84-4C5F-BBCA-C8473496D086}">
      <dgm:prSet/>
      <dgm:spPr/>
      <dgm:t>
        <a:bodyPr/>
        <a:lstStyle/>
        <a:p>
          <a:endParaRPr lang="nl-NL"/>
        </a:p>
      </dgm:t>
    </dgm:pt>
    <dgm:pt modelId="{8F85B508-DC0B-425A-8492-C455BE38FC08}" type="parTrans" cxnId="{DFB4F8F5-9B84-4C5F-BBCA-C8473496D086}">
      <dgm:prSet/>
      <dgm:spPr/>
      <dgm:t>
        <a:bodyPr/>
        <a:lstStyle/>
        <a:p>
          <a:endParaRPr lang="nl-NL"/>
        </a:p>
      </dgm:t>
    </dgm:pt>
    <dgm:pt modelId="{D085C5AD-B16E-4CDA-81CB-542CEA9C0C41}" type="pres">
      <dgm:prSet presAssocID="{C2A1B124-E6B9-45C5-8645-AD585C42ABD6}" presName="Name0" presStyleCnt="0">
        <dgm:presLayoutVars>
          <dgm:chMax val="7"/>
          <dgm:resizeHandles val="exact"/>
        </dgm:presLayoutVars>
      </dgm:prSet>
      <dgm:spPr/>
    </dgm:pt>
    <dgm:pt modelId="{32FC6F2B-35C8-4E6B-A752-D156ADEC16A0}" type="pres">
      <dgm:prSet presAssocID="{C2A1B124-E6B9-45C5-8645-AD585C42ABD6}" presName="comp1" presStyleCnt="0"/>
      <dgm:spPr/>
    </dgm:pt>
    <dgm:pt modelId="{8DA85805-8082-47D8-B1B7-C768CF8DCE30}" type="pres">
      <dgm:prSet presAssocID="{C2A1B124-E6B9-45C5-8645-AD585C42ABD6}" presName="circle1" presStyleLbl="node1" presStyleIdx="0" presStyleCnt="4"/>
      <dgm:spPr/>
    </dgm:pt>
    <dgm:pt modelId="{8EB0D89A-3715-498D-B140-7A4D2B39150F}" type="pres">
      <dgm:prSet presAssocID="{C2A1B124-E6B9-45C5-8645-AD585C42ABD6}" presName="c1text" presStyleLbl="node1" presStyleIdx="0" presStyleCnt="4">
        <dgm:presLayoutVars>
          <dgm:bulletEnabled val="1"/>
        </dgm:presLayoutVars>
      </dgm:prSet>
      <dgm:spPr/>
    </dgm:pt>
    <dgm:pt modelId="{52FDDAAD-B6F1-4AF0-BD62-B53AF47B9D35}" type="pres">
      <dgm:prSet presAssocID="{C2A1B124-E6B9-45C5-8645-AD585C42ABD6}" presName="comp2" presStyleCnt="0"/>
      <dgm:spPr/>
    </dgm:pt>
    <dgm:pt modelId="{A6B2B2AA-B3BD-453E-B057-BE261586850F}" type="pres">
      <dgm:prSet presAssocID="{C2A1B124-E6B9-45C5-8645-AD585C42ABD6}" presName="circle2" presStyleLbl="node1" presStyleIdx="1" presStyleCnt="4"/>
      <dgm:spPr/>
    </dgm:pt>
    <dgm:pt modelId="{990E8170-9042-41DC-B62C-DA2A831B7DEC}" type="pres">
      <dgm:prSet presAssocID="{C2A1B124-E6B9-45C5-8645-AD585C42ABD6}" presName="c2text" presStyleLbl="node1" presStyleIdx="1" presStyleCnt="4">
        <dgm:presLayoutVars>
          <dgm:bulletEnabled val="1"/>
        </dgm:presLayoutVars>
      </dgm:prSet>
      <dgm:spPr/>
    </dgm:pt>
    <dgm:pt modelId="{5156D1BC-5BB7-4F3F-A392-5D363E704A88}" type="pres">
      <dgm:prSet presAssocID="{C2A1B124-E6B9-45C5-8645-AD585C42ABD6}" presName="comp3" presStyleCnt="0"/>
      <dgm:spPr/>
    </dgm:pt>
    <dgm:pt modelId="{189BE0D8-37DA-4EBB-8727-FB961AA129B0}" type="pres">
      <dgm:prSet presAssocID="{C2A1B124-E6B9-45C5-8645-AD585C42ABD6}" presName="circle3" presStyleLbl="node1" presStyleIdx="2" presStyleCnt="4"/>
      <dgm:spPr/>
    </dgm:pt>
    <dgm:pt modelId="{1B5F273D-D7DF-49D8-B5BD-7AB7E67F50A3}" type="pres">
      <dgm:prSet presAssocID="{C2A1B124-E6B9-45C5-8645-AD585C42ABD6}" presName="c3text" presStyleLbl="node1" presStyleIdx="2" presStyleCnt="4">
        <dgm:presLayoutVars>
          <dgm:bulletEnabled val="1"/>
        </dgm:presLayoutVars>
      </dgm:prSet>
      <dgm:spPr/>
    </dgm:pt>
    <dgm:pt modelId="{DA84B529-0F5B-4607-B14B-1F8197FFC1E5}" type="pres">
      <dgm:prSet presAssocID="{C2A1B124-E6B9-45C5-8645-AD585C42ABD6}" presName="comp4" presStyleCnt="0"/>
      <dgm:spPr/>
    </dgm:pt>
    <dgm:pt modelId="{5736EE83-3E2C-4D56-989A-2C5C887918A1}" type="pres">
      <dgm:prSet presAssocID="{C2A1B124-E6B9-45C5-8645-AD585C42ABD6}" presName="circle4" presStyleLbl="node1" presStyleIdx="3" presStyleCnt="4"/>
      <dgm:spPr/>
    </dgm:pt>
    <dgm:pt modelId="{2F09E3CF-4136-436D-8610-18A1176AB1AC}" type="pres">
      <dgm:prSet presAssocID="{C2A1B124-E6B9-45C5-8645-AD585C42ABD6}" presName="c4text" presStyleLbl="node1" presStyleIdx="3" presStyleCnt="4">
        <dgm:presLayoutVars>
          <dgm:bulletEnabled val="1"/>
        </dgm:presLayoutVars>
      </dgm:prSet>
      <dgm:spPr/>
    </dgm:pt>
  </dgm:ptLst>
  <dgm:cxnLst>
    <dgm:cxn modelId="{4E372712-FA79-4775-9B08-71A5EF5C7550}" type="presOf" srcId="{6AFFC046-BFBA-4C25-9D72-684DAF956D70}" destId="{990E8170-9042-41DC-B62C-DA2A831B7DEC}" srcOrd="1" destOrd="0" presId="urn:microsoft.com/office/officeart/2005/8/layout/venn2"/>
    <dgm:cxn modelId="{706FC334-7C46-445E-8FC0-3AAC0F6444C0}" srcId="{C2A1B124-E6B9-45C5-8645-AD585C42ABD6}" destId="{6AFFC046-BFBA-4C25-9D72-684DAF956D70}" srcOrd="1" destOrd="0" parTransId="{0DDF1739-40E4-4E60-96EC-50F4DFC4473D}" sibTransId="{1A4E4728-A0AD-4CE2-BF1E-09E318C1151A}"/>
    <dgm:cxn modelId="{6BEAE83B-209C-48AE-A53E-B406A4DEE565}" type="presOf" srcId="{17AC941C-A0A6-4ACF-B4F3-B5965703131F}" destId="{189BE0D8-37DA-4EBB-8727-FB961AA129B0}" srcOrd="0" destOrd="0" presId="urn:microsoft.com/office/officeart/2005/8/layout/venn2"/>
    <dgm:cxn modelId="{B8DBBC4F-26B7-4E55-827C-9CB72968D801}" type="presOf" srcId="{7D30B7C5-4875-4787-9FEB-8C4B3E26013B}" destId="{5736EE83-3E2C-4D56-989A-2C5C887918A1}" srcOrd="0" destOrd="0" presId="urn:microsoft.com/office/officeart/2005/8/layout/venn2"/>
    <dgm:cxn modelId="{D7FE3F56-DF65-4575-BD6C-25E70B789CC4}" type="presOf" srcId="{2C67A9D8-5CD8-458A-8C7B-05DB62207558}" destId="{8DA85805-8082-47D8-B1B7-C768CF8DCE30}" srcOrd="0" destOrd="0" presId="urn:microsoft.com/office/officeart/2005/8/layout/venn2"/>
    <dgm:cxn modelId="{817B4579-CAAC-41ED-9632-D8ADADD9757B}" type="presOf" srcId="{6AFFC046-BFBA-4C25-9D72-684DAF956D70}" destId="{A6B2B2AA-B3BD-453E-B057-BE261586850F}" srcOrd="0" destOrd="0" presId="urn:microsoft.com/office/officeart/2005/8/layout/venn2"/>
    <dgm:cxn modelId="{8C810894-DF10-4CDA-B778-126C6AE65937}" type="presOf" srcId="{7D30B7C5-4875-4787-9FEB-8C4B3E26013B}" destId="{2F09E3CF-4136-436D-8610-18A1176AB1AC}" srcOrd="1" destOrd="0" presId="urn:microsoft.com/office/officeart/2005/8/layout/venn2"/>
    <dgm:cxn modelId="{7DF261AA-7D75-4796-8651-B0AD936A35C0}" type="presOf" srcId="{C2A1B124-E6B9-45C5-8645-AD585C42ABD6}" destId="{D085C5AD-B16E-4CDA-81CB-542CEA9C0C41}" srcOrd="0" destOrd="0" presId="urn:microsoft.com/office/officeart/2005/8/layout/venn2"/>
    <dgm:cxn modelId="{DA4D1AC8-582A-4161-97E8-0005E90976DB}" srcId="{C2A1B124-E6B9-45C5-8645-AD585C42ABD6}" destId="{17AC941C-A0A6-4ACF-B4F3-B5965703131F}" srcOrd="2" destOrd="0" parTransId="{530D22AD-1E59-4640-A04F-EB187A78301E}" sibTransId="{6836FC57-1237-4FFD-BFC6-9D0F1E43B98B}"/>
    <dgm:cxn modelId="{12DA0AE1-FF57-46D8-B8CE-E92865E35978}" type="presOf" srcId="{17AC941C-A0A6-4ACF-B4F3-B5965703131F}" destId="{1B5F273D-D7DF-49D8-B5BD-7AB7E67F50A3}" srcOrd="1" destOrd="0" presId="urn:microsoft.com/office/officeart/2005/8/layout/venn2"/>
    <dgm:cxn modelId="{1AD586F0-7325-47E9-A552-0E5BDBC2A9DE}" srcId="{C2A1B124-E6B9-45C5-8645-AD585C42ABD6}" destId="{7D30B7C5-4875-4787-9FEB-8C4B3E26013B}" srcOrd="3" destOrd="0" parTransId="{16DAED71-8F8A-46D1-AD7D-8F26CA714912}" sibTransId="{B2015A51-4BEC-4885-A88F-5A0CDB6EA743}"/>
    <dgm:cxn modelId="{DFB4F8F5-9B84-4C5F-BBCA-C8473496D086}" srcId="{C2A1B124-E6B9-45C5-8645-AD585C42ABD6}" destId="{2C67A9D8-5CD8-458A-8C7B-05DB62207558}" srcOrd="0" destOrd="0" parTransId="{8F85B508-DC0B-425A-8492-C455BE38FC08}" sibTransId="{C2379433-7A13-4754-8A58-ABBAE92248C0}"/>
    <dgm:cxn modelId="{FE7DC6F9-03E8-4BE1-9365-CDCF34ED0FAB}" type="presOf" srcId="{2C67A9D8-5CD8-458A-8C7B-05DB62207558}" destId="{8EB0D89A-3715-498D-B140-7A4D2B39150F}" srcOrd="1" destOrd="0" presId="urn:microsoft.com/office/officeart/2005/8/layout/venn2"/>
    <dgm:cxn modelId="{24446813-0712-41AB-AAEF-3A07463AB894}" type="presParOf" srcId="{D085C5AD-B16E-4CDA-81CB-542CEA9C0C41}" destId="{32FC6F2B-35C8-4E6B-A752-D156ADEC16A0}" srcOrd="0" destOrd="0" presId="urn:microsoft.com/office/officeart/2005/8/layout/venn2"/>
    <dgm:cxn modelId="{B6496026-988F-4B98-9FAE-C78F0BAC592C}" type="presParOf" srcId="{32FC6F2B-35C8-4E6B-A752-D156ADEC16A0}" destId="{8DA85805-8082-47D8-B1B7-C768CF8DCE30}" srcOrd="0" destOrd="0" presId="urn:microsoft.com/office/officeart/2005/8/layout/venn2"/>
    <dgm:cxn modelId="{D4218BF3-530E-462E-87DA-BA50863FB57D}" type="presParOf" srcId="{32FC6F2B-35C8-4E6B-A752-D156ADEC16A0}" destId="{8EB0D89A-3715-498D-B140-7A4D2B39150F}" srcOrd="1" destOrd="0" presId="urn:microsoft.com/office/officeart/2005/8/layout/venn2"/>
    <dgm:cxn modelId="{3C3A69F0-7AA7-4DCE-8038-BA77C501E6C3}" type="presParOf" srcId="{D085C5AD-B16E-4CDA-81CB-542CEA9C0C41}" destId="{52FDDAAD-B6F1-4AF0-BD62-B53AF47B9D35}" srcOrd="1" destOrd="0" presId="urn:microsoft.com/office/officeart/2005/8/layout/venn2"/>
    <dgm:cxn modelId="{883F0BE2-29A6-4FE1-8FBC-4AE40AD078F0}" type="presParOf" srcId="{52FDDAAD-B6F1-4AF0-BD62-B53AF47B9D35}" destId="{A6B2B2AA-B3BD-453E-B057-BE261586850F}" srcOrd="0" destOrd="0" presId="urn:microsoft.com/office/officeart/2005/8/layout/venn2"/>
    <dgm:cxn modelId="{0732A44B-E573-4CC5-A027-96140C38C1DE}" type="presParOf" srcId="{52FDDAAD-B6F1-4AF0-BD62-B53AF47B9D35}" destId="{990E8170-9042-41DC-B62C-DA2A831B7DEC}" srcOrd="1" destOrd="0" presId="urn:microsoft.com/office/officeart/2005/8/layout/venn2"/>
    <dgm:cxn modelId="{19B24E17-54DB-438E-821A-CDFC29262988}" type="presParOf" srcId="{D085C5AD-B16E-4CDA-81CB-542CEA9C0C41}" destId="{5156D1BC-5BB7-4F3F-A392-5D363E704A88}" srcOrd="2" destOrd="0" presId="urn:microsoft.com/office/officeart/2005/8/layout/venn2"/>
    <dgm:cxn modelId="{84E17EFC-C32D-4D11-9904-CB0BC9D73E42}" type="presParOf" srcId="{5156D1BC-5BB7-4F3F-A392-5D363E704A88}" destId="{189BE0D8-37DA-4EBB-8727-FB961AA129B0}" srcOrd="0" destOrd="0" presId="urn:microsoft.com/office/officeart/2005/8/layout/venn2"/>
    <dgm:cxn modelId="{826057BB-A1BE-430A-B2AD-42DFA7478CB6}" type="presParOf" srcId="{5156D1BC-5BB7-4F3F-A392-5D363E704A88}" destId="{1B5F273D-D7DF-49D8-B5BD-7AB7E67F50A3}" srcOrd="1" destOrd="0" presId="urn:microsoft.com/office/officeart/2005/8/layout/venn2"/>
    <dgm:cxn modelId="{604C851D-72CE-4187-84D1-F9FF7911813E}" type="presParOf" srcId="{D085C5AD-B16E-4CDA-81CB-542CEA9C0C41}" destId="{DA84B529-0F5B-4607-B14B-1F8197FFC1E5}" srcOrd="3" destOrd="0" presId="urn:microsoft.com/office/officeart/2005/8/layout/venn2"/>
    <dgm:cxn modelId="{0CE7628C-5704-44C6-979C-F2253595FB88}" type="presParOf" srcId="{DA84B529-0F5B-4607-B14B-1F8197FFC1E5}" destId="{5736EE83-3E2C-4D56-989A-2C5C887918A1}" srcOrd="0" destOrd="0" presId="urn:microsoft.com/office/officeart/2005/8/layout/venn2"/>
    <dgm:cxn modelId="{20625C60-8231-4BA0-BECD-7928EB8668A3}" type="presParOf" srcId="{DA84B529-0F5B-4607-B14B-1F8197FFC1E5}" destId="{2F09E3CF-4136-436D-8610-18A1176AB1A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85805-8082-47D8-B1B7-C768CF8DCE30}">
      <dsp:nvSpPr>
        <dsp:cNvPr id="0" name=""/>
        <dsp:cNvSpPr/>
      </dsp:nvSpPr>
      <dsp:spPr>
        <a:xfrm>
          <a:off x="372423" y="0"/>
          <a:ext cx="3511468" cy="3511468"/>
        </a:xfrm>
        <a:prstGeom prst="ellipse">
          <a:avLst/>
        </a:prstGeom>
        <a:solidFill>
          <a:srgbClr val="247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rPr>
            <a:t>3</a:t>
          </a:r>
        </a:p>
      </dsp:txBody>
      <dsp:txXfrm>
        <a:off x="1637253" y="175573"/>
        <a:ext cx="981806" cy="526720"/>
      </dsp:txXfrm>
    </dsp:sp>
    <dsp:sp modelId="{A6B2B2AA-B3BD-453E-B057-BE261586850F}">
      <dsp:nvSpPr>
        <dsp:cNvPr id="0" name=""/>
        <dsp:cNvSpPr/>
      </dsp:nvSpPr>
      <dsp:spPr>
        <a:xfrm>
          <a:off x="723569" y="702293"/>
          <a:ext cx="2809174" cy="2809174"/>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nl-NL" sz="1700" b="1" kern="1200" dirty="0">
              <a:latin typeface="Calibri" panose="020F0502020204030204" pitchFamily="34" charset="0"/>
            </a:rPr>
            <a:t>2</a:t>
          </a:r>
        </a:p>
      </dsp:txBody>
      <dsp:txXfrm>
        <a:off x="1637253" y="870844"/>
        <a:ext cx="981806" cy="505651"/>
      </dsp:txXfrm>
    </dsp:sp>
    <dsp:sp modelId="{189BE0D8-37DA-4EBB-8727-FB961AA129B0}">
      <dsp:nvSpPr>
        <dsp:cNvPr id="0" name=""/>
        <dsp:cNvSpPr/>
      </dsp:nvSpPr>
      <dsp:spPr>
        <a:xfrm>
          <a:off x="1074716" y="1404587"/>
          <a:ext cx="2106880" cy="2106880"/>
        </a:xfrm>
        <a:prstGeom prst="ellipse">
          <a:avLst/>
        </a:prstGeom>
        <a:solidFill>
          <a:srgbClr val="2B92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t>1</a:t>
          </a:r>
        </a:p>
      </dsp:txBody>
      <dsp:txXfrm>
        <a:off x="1637253" y="1562603"/>
        <a:ext cx="981806" cy="474048"/>
      </dsp:txXfrm>
    </dsp:sp>
    <dsp:sp modelId="{5736EE83-3E2C-4D56-989A-2C5C887918A1}">
      <dsp:nvSpPr>
        <dsp:cNvPr id="0" name=""/>
        <dsp:cNvSpPr/>
      </dsp:nvSpPr>
      <dsp:spPr>
        <a:xfrm>
          <a:off x="1425863" y="2106880"/>
          <a:ext cx="1404587" cy="1404587"/>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t>kern</a:t>
          </a:r>
        </a:p>
      </dsp:txBody>
      <dsp:txXfrm>
        <a:off x="1631560" y="2458027"/>
        <a:ext cx="993193" cy="70229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BE"/>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937DD8-B20A-47A6-AA94-FD478FAA3C28}" type="datetimeFigureOut">
              <a:rPr lang="nl-BE" smtClean="0"/>
              <a:pPr/>
              <a:t>24/04/2018</a:t>
            </a:fld>
            <a:endParaRPr lang="nl-BE"/>
          </a:p>
        </p:txBody>
      </p:sp>
      <p:sp>
        <p:nvSpPr>
          <p:cNvPr id="4" name="Tijdelijke aanduiding voor dia-afbeelding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nl-BE"/>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224789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227877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8661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85736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205615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b="1"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231986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316764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332260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73698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324428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381155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397609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271564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2712357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1940951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2760183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86526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294385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931774">
              <a:buFontTx/>
              <a:buNone/>
              <a:defRPr/>
            </a:pPr>
            <a:endParaRPr lang="nl-BE" dirty="0"/>
          </a:p>
          <a:p>
            <a:pPr defTabSz="931774">
              <a:defRPr/>
            </a:pPr>
            <a:endParaRPr lang="nl-BE" dirty="0"/>
          </a:p>
          <a:p>
            <a:pPr defTabSz="931774">
              <a:defRPr/>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85781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77300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93298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Calibri" panose="020F0502020204030204" pitchFamily="34" charset="0"/>
            </a:endParaRP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304403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223304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636059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latin typeface="FlandersArtSans-Regular" panose="00000500000000000000" pitchFamily="2" charset="0"/>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cs typeface="Calibri"/>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7003" y="656657"/>
            <a:ext cx="3503221" cy="627468"/>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latin typeface="Calibri" panose="020F0502020204030204" pitchFamily="34" charset="0"/>
                <a:cs typeface="Calibri" panose="020F0502020204030204" pitchFamily="34" charset="0"/>
              </a:defRPr>
            </a:lvl1pPr>
          </a:lstStyle>
          <a:p>
            <a:r>
              <a:rPr lang="fr-FR" dirty="0" err="1"/>
              <a:t>Titelstijl</a:t>
            </a:r>
            <a:r>
              <a:rPr lang="fr-FR" dirty="0"/>
              <a:t> van model </a:t>
            </a:r>
            <a:r>
              <a:rPr lang="fr-FR" dirty="0" err="1"/>
              <a:t>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Calibri" panose="020F0502020204030204" pitchFamily="34" charset="0"/>
                <a:cs typeface="Calibri" panose="020F0502020204030204" pitchFamily="34" charset="0"/>
              </a:defRPr>
            </a:lvl1pPr>
            <a:lvl2pPr>
              <a:spcBef>
                <a:spcPts val="300"/>
              </a:spcBef>
              <a:defRPr sz="2000">
                <a:solidFill>
                  <a:schemeClr val="bg1">
                    <a:lumMod val="50000"/>
                  </a:schemeClr>
                </a:solidFill>
                <a:latin typeface="Calibri" panose="020F0502020204030204" pitchFamily="34" charset="0"/>
                <a:cs typeface="Calibri" panose="020F0502020204030204" pitchFamily="34" charset="0"/>
              </a:defRPr>
            </a:lvl2pPr>
            <a:lvl3pPr>
              <a:spcBef>
                <a:spcPts val="300"/>
              </a:spcBef>
              <a:defRPr sz="1800">
                <a:latin typeface="Calibri" panose="020F0502020204030204" pitchFamily="34" charset="0"/>
                <a:cs typeface="Calibri" panose="020F0502020204030204" pitchFamily="34" charset="0"/>
              </a:defRPr>
            </a:lvl3pPr>
            <a:lvl4pPr>
              <a:spcBef>
                <a:spcPts val="300"/>
              </a:spcBef>
              <a:defRPr sz="1800">
                <a:latin typeface="Calibri" panose="020F0502020204030204" pitchFamily="34" charset="0"/>
                <a:cs typeface="Calibri" panose="020F0502020204030204" pitchFamily="34" charset="0"/>
              </a:defRPr>
            </a:lvl4pPr>
            <a:lvl5pPr>
              <a:spcBef>
                <a:spcPts val="300"/>
              </a:spcBef>
              <a:defRPr sz="1800">
                <a:latin typeface="FlandersArtSans-Regular" panose="00000500000000000000" pitchFamily="2" charset="0"/>
                <a:cs typeface="Calibri"/>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Calibri" panose="020F0502020204030204" pitchFamily="34" charset="0"/>
                <a:cs typeface="Calibri" panose="020F0502020204030204" pitchFamily="34" charset="0"/>
              </a:defRPr>
            </a:lvl1pPr>
            <a:lvl2pPr>
              <a:spcBef>
                <a:spcPts val="300"/>
              </a:spcBef>
              <a:defRPr sz="2000">
                <a:solidFill>
                  <a:schemeClr val="bg1">
                    <a:lumMod val="50000"/>
                  </a:schemeClr>
                </a:solidFill>
                <a:latin typeface="Calibri" panose="020F0502020204030204" pitchFamily="34" charset="0"/>
                <a:cs typeface="Calibri" panose="020F0502020204030204" pitchFamily="34" charset="0"/>
              </a:defRPr>
            </a:lvl2pPr>
            <a:lvl3pPr>
              <a:spcBef>
                <a:spcPts val="300"/>
              </a:spcBef>
              <a:defRPr sz="1800">
                <a:latin typeface="Calibri" panose="020F0502020204030204" pitchFamily="34" charset="0"/>
                <a:cs typeface="Calibri" panose="020F0502020204030204" pitchFamily="34" charset="0"/>
              </a:defRPr>
            </a:lvl3pPr>
            <a:lvl4pPr>
              <a:spcBef>
                <a:spcPts val="300"/>
              </a:spcBef>
              <a:defRPr sz="1800">
                <a:latin typeface="Calibri" panose="020F0502020204030204" pitchFamily="34" charset="0"/>
                <a:cs typeface="Calibri" panose="020F0502020204030204" pitchFamily="34" charset="0"/>
              </a:defRPr>
            </a:lvl4pPr>
            <a:lvl5pPr>
              <a:spcBef>
                <a:spcPts val="300"/>
              </a:spcBef>
              <a:defRPr sz="1800">
                <a:latin typeface="Calibri" panose="020F0502020204030204" pitchFamily="34" charset="0"/>
                <a:cs typeface="Calibri" panose="020F0502020204030204" pitchFamily="34" charset="0"/>
              </a:defRPr>
            </a:lvl5pPr>
          </a:lstStyle>
          <a:p>
            <a:pPr lvl="0"/>
            <a:r>
              <a:rPr lang="fr-FR" dirty="0" err="1"/>
              <a:t>Klik</a:t>
            </a:r>
            <a:r>
              <a:rPr lang="fr-FR" dirty="0"/>
              <a:t> om de </a:t>
            </a:r>
            <a:r>
              <a:rPr lang="fr-FR" dirty="0" err="1"/>
              <a:t>tekststijl</a:t>
            </a:r>
            <a:r>
              <a:rPr lang="fr-FR" dirty="0"/>
              <a:t> van </a:t>
            </a:r>
            <a:r>
              <a:rPr lang="fr-FR" dirty="0" err="1"/>
              <a:t>het</a:t>
            </a:r>
            <a:r>
              <a:rPr lang="fr-FR" dirty="0"/>
              <a:t> model te </a:t>
            </a:r>
            <a:r>
              <a:rPr lang="fr-FR" dirty="0" err="1"/>
              <a:t>bewerken</a:t>
            </a:r>
            <a:endParaRPr lang="fr-FR" dirty="0"/>
          </a:p>
          <a:p>
            <a:pPr lvl="1"/>
            <a:r>
              <a:rPr lang="fr-FR" dirty="0" err="1"/>
              <a:t>Tweede</a:t>
            </a:r>
            <a:r>
              <a:rPr lang="fr-FR" dirty="0"/>
              <a:t> niveau</a:t>
            </a:r>
          </a:p>
          <a:p>
            <a:pPr lvl="2"/>
            <a:r>
              <a:rPr lang="fr-FR" dirty="0" err="1"/>
              <a:t>Derde</a:t>
            </a:r>
            <a:r>
              <a:rPr lang="fr-FR" dirty="0"/>
              <a:t> niveau</a:t>
            </a:r>
          </a:p>
          <a:p>
            <a:pPr lvl="3"/>
            <a:r>
              <a:rPr lang="fr-FR" dirty="0" err="1"/>
              <a:t>Vierde</a:t>
            </a:r>
            <a:r>
              <a:rPr lang="fr-FR" dirty="0"/>
              <a:t> niveau</a:t>
            </a:r>
          </a:p>
          <a:p>
            <a:pPr lvl="4"/>
            <a:r>
              <a:rPr lang="fr-FR" dirty="0" err="1"/>
              <a:t>Vijfde</a:t>
            </a:r>
            <a:r>
              <a:rPr lang="fr-FR" dirty="0"/>
              <a:t> niveau</a:t>
            </a:r>
            <a:endParaRPr lang="nl-BE" dirty="0"/>
          </a:p>
        </p:txBody>
      </p:sp>
      <p:sp>
        <p:nvSpPr>
          <p:cNvPr id="15" name="Rechthoek 14"/>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27272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latin typeface="FlandersArtSans-Regular" panose="00000500000000000000" pitchFamily="2" charset="0"/>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panose="020F0502020204030204" pitchFamily="34" charset="0"/>
                <a:cs typeface="Calibri" panose="020F0502020204030204" pitchFamily="34" charset="0"/>
              </a:defRPr>
            </a:lvl1pPr>
            <a:lvl2pPr>
              <a:defRPr sz="1800">
                <a:latin typeface="FlandersArtSans-Regular" panose="00000500000000000000" pitchFamily="2" charset="0"/>
                <a:cs typeface="Calibri"/>
              </a:defRPr>
            </a:lvl2pPr>
            <a:lvl3pPr>
              <a:defRPr sz="1800">
                <a:latin typeface="FlandersArtSans-Regular" panose="00000500000000000000" pitchFamily="2" charset="0"/>
                <a:cs typeface="Calibri"/>
              </a:defRPr>
            </a:lvl3pPr>
            <a:lvl4pPr>
              <a:defRPr sz="1800">
                <a:latin typeface="FlandersArtSans-Regular" panose="00000500000000000000" pitchFamily="2" charset="0"/>
                <a:cs typeface="Calibri"/>
              </a:defRPr>
            </a:lvl4pPr>
            <a:lvl5pPr>
              <a:defRPr sz="1800">
                <a:latin typeface="FlandersArtSans-Regular" panose="00000500000000000000" pitchFamily="2" charset="0"/>
                <a:cs typeface="Calibri"/>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fr-FR" dirty="0" err="1"/>
              <a:t>Titelstijl</a:t>
            </a:r>
            <a:r>
              <a:rPr lang="fr-FR" dirty="0"/>
              <a:t> van model </a:t>
            </a:r>
            <a:r>
              <a:rPr lang="fr-FR" dirty="0" err="1"/>
              <a:t>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het model te </a:t>
            </a:r>
            <a:r>
              <a:rPr lang="fr-FR" dirty="0" err="1"/>
              <a:t>bewerken</a:t>
            </a:r>
            <a:endParaRPr lang="nl-BE" dirty="0"/>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dirty="0"/>
              <a:t> </a:t>
            </a:r>
            <a:r>
              <a:rPr lang="nl-BE" b="1" dirty="0"/>
              <a:t>│</a:t>
            </a:r>
            <a:fld id="{B263F6C6-2226-4286-8995-C42CB1E7C290}" type="slidenum">
              <a:rPr lang="nl-BE" smtClean="0"/>
              <a:pPr/>
              <a:t>‹nr.›</a:t>
            </a:fld>
            <a:endParaRPr lang="nl-BE" dirty="0"/>
          </a:p>
        </p:txBody>
      </p:sp>
      <p:sp>
        <p:nvSpPr>
          <p:cNvPr id="8" name="Rechthoek 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153" y="540000"/>
            <a:ext cx="3503221" cy="627468"/>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Calibri" panose="020F0502020204030204" pitchFamily="34" charset="0"/>
                <a:cs typeface="Calibri" panose="020F0502020204030204" pitchFamily="34"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33619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tekst 3"/>
          <p:cNvSpPr>
            <a:spLocks noGrp="1"/>
          </p:cNvSpPr>
          <p:nvPr>
            <p:ph type="body" sz="quarter" idx="14"/>
          </p:nvPr>
        </p:nvSpPr>
        <p:spPr>
          <a:xfrm>
            <a:off x="938151" y="1579418"/>
            <a:ext cx="7790213" cy="4572000"/>
          </a:xfrm>
        </p:spPr>
        <p:txBody>
          <a:bodyPr/>
          <a:lstStyle>
            <a:lvl1pPr>
              <a:defRPr>
                <a:latin typeface="FlandersArtSans-Regular" panose="00000500000000000000" pitchFamily="2" charset="0"/>
              </a:defRPr>
            </a:lvl1pPr>
            <a:lvl2pPr>
              <a:defRPr>
                <a:latin typeface="FlandersArtSans-Regular" panose="00000500000000000000" pitchFamily="2" charset="0"/>
              </a:defRPr>
            </a:lvl2pPr>
            <a:lvl3pPr>
              <a:defRPr>
                <a:latin typeface="FlandersArtSans-Regular" panose="00000500000000000000" pitchFamily="2" charset="0"/>
              </a:defRPr>
            </a:lvl3pPr>
            <a:lvl4pPr>
              <a:defRPr>
                <a:latin typeface="FlandersArtSans-Regular" panose="00000500000000000000" pitchFamily="2" charset="0"/>
              </a:defRPr>
            </a:lvl4pPr>
            <a:lvl5pPr>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tel 1"/>
          <p:cNvSpPr>
            <a:spLocks noGrp="1"/>
          </p:cNvSpPr>
          <p:nvPr>
            <p:ph type="title"/>
          </p:nvPr>
        </p:nvSpPr>
        <p:spPr>
          <a:xfrm>
            <a:off x="939740" y="375990"/>
            <a:ext cx="7788624" cy="1116000"/>
          </a:xfrm>
        </p:spPr>
        <p:txBody>
          <a:bodyPr/>
          <a:lstStyle/>
          <a:p>
            <a:r>
              <a:rPr lang="nl-NL" dirty="0"/>
              <a:t>Klik om de stijl te bewerken</a:t>
            </a:r>
            <a:endParaRPr lang="nl-BE" dirty="0"/>
          </a:p>
        </p:txBody>
      </p:sp>
    </p:spTree>
    <p:extLst>
      <p:ext uri="{BB962C8B-B14F-4D97-AF65-F5344CB8AC3E}">
        <p14:creationId xmlns:p14="http://schemas.microsoft.com/office/powerpoint/2010/main" val="3900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inhoud 5"/>
          <p:cNvSpPr>
            <a:spLocks noGrp="1"/>
          </p:cNvSpPr>
          <p:nvPr>
            <p:ph sz="quarter" idx="15"/>
          </p:nvPr>
        </p:nvSpPr>
        <p:spPr>
          <a:xfrm>
            <a:off x="961633" y="1698171"/>
            <a:ext cx="7778605" cy="4512624"/>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tel 1"/>
          <p:cNvSpPr>
            <a:spLocks noGrp="1"/>
          </p:cNvSpPr>
          <p:nvPr>
            <p:ph type="title"/>
          </p:nvPr>
        </p:nvSpPr>
        <p:spPr>
          <a:xfrm>
            <a:off x="939740" y="375990"/>
            <a:ext cx="7788624" cy="1116000"/>
          </a:xfrm>
        </p:spPr>
        <p:txBody>
          <a:bodyPr/>
          <a:lstStyle/>
          <a:p>
            <a:r>
              <a:rPr lang="nl-NL" dirty="0"/>
              <a:t>Klik om de stijl te bewerken</a:t>
            </a:r>
            <a:endParaRPr lang="nl-BE" dirty="0"/>
          </a:p>
        </p:txBody>
      </p:sp>
    </p:spTree>
    <p:extLst>
      <p:ext uri="{BB962C8B-B14F-4D97-AF65-F5344CB8AC3E}">
        <p14:creationId xmlns:p14="http://schemas.microsoft.com/office/powerpoint/2010/main" val="239035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2B92BE"/>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aseline="0">
                <a:solidFill>
                  <a:schemeClr val="bg1"/>
                </a:solidFill>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cs typeface="Calibri"/>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0274" y="657891"/>
            <a:ext cx="3503221" cy="627468"/>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615"/>
            <a:ext cx="9144000" cy="6858001"/>
          </a:xfrm>
        </p:spPr>
        <p:txBody>
          <a:bodyPr anchor="ctr"/>
          <a:lstStyle>
            <a:lvl1pPr marL="0" indent="0" algn="r">
              <a:buNone/>
              <a:defRPr>
                <a:solidFill>
                  <a:srgbClr val="FF0000"/>
                </a:solidFill>
                <a:latin typeface="FlandersArtSans-Regular" panose="00000500000000000000" pitchFamily="2" charset="0"/>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latin typeface="FlandersArtSans-Regular" panose="00000500000000000000" pitchFamily="2" charset="0"/>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tx1"/>
                </a:solidFill>
                <a:latin typeface="Calibri" panose="020F0502020204030204" pitchFamily="34" charset="0"/>
                <a:cs typeface="Calibri" panose="020F0502020204030204" pitchFamily="34" charset="0"/>
              </a:defRPr>
            </a:lvl1pPr>
          </a:lstStyle>
          <a:p>
            <a:r>
              <a:rPr lang="fr-FR" dirty="0" err="1"/>
              <a:t>Titelstijl</a:t>
            </a:r>
            <a:r>
              <a:rPr lang="fr-FR" dirty="0"/>
              <a:t> van model </a:t>
            </a:r>
            <a:r>
              <a:rPr lang="fr-FR" dirty="0" err="1"/>
              <a:t>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BE" dirty="0"/>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8" name="Rechthoek 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150" y="540000"/>
            <a:ext cx="3503221" cy="627468"/>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57579"/>
          </a:xfrm>
          <a:ln>
            <a:noFill/>
          </a:ln>
        </p:spPr>
        <p:txBody>
          <a:bodyPr anchor="ctr"/>
          <a:lstStyle>
            <a:lvl1pPr marL="0" indent="0" algn="r">
              <a:buNone/>
              <a:defRPr>
                <a:solidFill>
                  <a:srgbClr val="FF0000"/>
                </a:solidFill>
                <a:latin typeface="FlandersArtSans-Regular" panose="00000500000000000000" pitchFamily="2" charset="0"/>
              </a:defRPr>
            </a:lvl1pPr>
          </a:lstStyle>
          <a:p>
            <a:endParaRPr lang="nl-BE"/>
          </a:p>
        </p:txBody>
      </p:sp>
      <p:grpSp>
        <p:nvGrpSpPr>
          <p:cNvPr id="16" name="Groeperen 15"/>
          <p:cNvGrpSpPr/>
          <p:nvPr userDrawn="1"/>
        </p:nvGrpSpPr>
        <p:grpSpPr>
          <a:xfrm>
            <a:off x="293065" y="288000"/>
            <a:ext cx="6028442"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cs typeface="Calibri"/>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7003" y="644782"/>
            <a:ext cx="3503221" cy="627468"/>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baseline="0">
                <a:latin typeface="Calibri" panose="020F0502020204030204" pitchFamily="34" charset="0"/>
                <a:cs typeface="Calibri" panose="020F0502020204030204" pitchFamily="34" charset="0"/>
              </a:defRPr>
            </a:lvl1pPr>
          </a:lstStyle>
          <a:p>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a:t>
            </a:r>
            <a:r>
              <a:rPr lang="fr-FR" dirty="0" err="1"/>
              <a:t>het</a:t>
            </a:r>
            <a:r>
              <a:rPr lang="fr-FR" dirty="0"/>
              <a:t> model te </a:t>
            </a:r>
            <a:r>
              <a:rPr lang="fr-FR" dirty="0" err="1"/>
              <a:t>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
        <p:nvSpPr>
          <p:cNvPr id="8" name="Rechthoek 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753" y="540000"/>
            <a:ext cx="3503221" cy="627468"/>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latin typeface="Calibri" panose="020F0502020204030204" pitchFamily="34" charset="0"/>
                <a:cs typeface="Calibri" panose="020F0502020204030204" pitchFamily="34" charset="0"/>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p>
          <a:p>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Regular" panose="00000500000000000000" pitchFamily="2" charset="0"/>
                <a:cs typeface="FlandersArtSans-Regular" panose="00000500000000000000" pitchFamily="2" charset="0"/>
              </a:defRPr>
            </a:lvl1pPr>
          </a:lstStyle>
          <a:p>
            <a:r>
              <a:rPr lang="fr-FR" dirty="0" err="1"/>
              <a:t>Titelstijl</a:t>
            </a:r>
            <a:r>
              <a:rPr lang="fr-FR" dirty="0"/>
              <a:t> van model </a:t>
            </a:r>
            <a:r>
              <a:rPr lang="fr-FR" dirty="0" err="1"/>
              <a:t>bewerken</a:t>
            </a:r>
            <a:endParaRPr lang="nl-BE" dirty="0"/>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0" name="Rechthoek 9"/>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50610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Calibri" panose="020F0502020204030204" pitchFamily="34" charset="0"/>
                <a:cs typeface="Calibri" panose="020F0502020204030204" pitchFamily="34"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33619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het </a:t>
            </a:r>
            <a:r>
              <a:rPr lang="fr-FR" dirty="0" err="1"/>
              <a:t>pictogram</a:t>
            </a:r>
            <a:r>
              <a:rPr lang="fr-FR" dirty="0"/>
              <a:t> </a:t>
            </a: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Calibri" panose="020F0502020204030204" pitchFamily="34" charset="0"/>
                <a:cs typeface="Calibri" panose="020F0502020204030204" pitchFamily="34" charset="0"/>
              </a:defRPr>
            </a:lvl1pPr>
          </a:lstStyle>
          <a:p>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Klik</a:t>
            </a:r>
            <a:r>
              <a:rPr lang="fr-FR" dirty="0"/>
              <a:t> om de </a:t>
            </a:r>
            <a:r>
              <a:rPr lang="fr-FR" dirty="0" err="1"/>
              <a:t>titelstijl</a:t>
            </a:r>
            <a:r>
              <a:rPr lang="fr-FR" dirty="0"/>
              <a:t> van het model te </a:t>
            </a:r>
            <a:r>
              <a:rPr lang="fr-FR" dirty="0" err="1"/>
              <a:t>bewerken</a:t>
            </a:r>
            <a:endParaRPr lang="nl-BE" dirty="0"/>
          </a:p>
        </p:txBody>
      </p:sp>
      <p:sp>
        <p:nvSpPr>
          <p:cNvPr id="18" name="Rechthoek 1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276355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24/04/2018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83" r:id="rId4"/>
    <p:sldLayoutId id="2147483684" r:id="rId5"/>
    <p:sldLayoutId id="2147483687" r:id="rId6"/>
    <p:sldLayoutId id="2147483688" r:id="rId7"/>
    <p:sldLayoutId id="2147483691" r:id="rId8"/>
    <p:sldLayoutId id="2147483674" r:id="rId9"/>
    <p:sldLayoutId id="2147483652" r:id="rId10"/>
    <p:sldLayoutId id="2147483682" r:id="rId11"/>
    <p:sldLayoutId id="2147483743" r:id="rId12"/>
    <p:sldLayoutId id="2147483748" r:id="rId13"/>
    <p:sldLayoutId id="2147483759" r:id="rId14"/>
    <p:sldLayoutId id="2147483760" r:id="rId15"/>
  </p:sldLayoutIdLst>
  <p:txStyles>
    <p:titleStyle>
      <a:lvl1pPr algn="l" defTabSz="914400" rtl="0" eaLnBrk="1" latinLnBrk="0" hangingPunct="1">
        <a:lnSpc>
          <a:spcPts val="3800"/>
        </a:lnSpc>
        <a:spcBef>
          <a:spcPct val="0"/>
        </a:spcBef>
        <a:buNone/>
        <a:defRPr sz="3700" b="0" kern="1200">
          <a:solidFill>
            <a:schemeClr val="tx1"/>
          </a:solidFill>
          <a:latin typeface="Calibri" panose="020F0502020204030204" pitchFamily="34" charset="0"/>
          <a:ea typeface="+mj-ea"/>
          <a:cs typeface="Calibri" panose="020F050202020403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7"/>
        </a:buBlip>
        <a:tabLst/>
        <a:defRPr sz="2200" kern="1200" spc="0" baseline="0">
          <a:solidFill>
            <a:schemeClr val="tx1"/>
          </a:solidFill>
          <a:latin typeface="Calibri" panose="020F0502020204030204" pitchFamily="34" charset="0"/>
          <a:ea typeface="+mn-ea"/>
          <a:cs typeface="Calibri" panose="020F050202020403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8"/>
        </a:buBlip>
        <a:tabLst/>
        <a:defRPr sz="2200" kern="1200" spc="0" baseline="0">
          <a:solidFill>
            <a:srgbClr val="9B9B9B"/>
          </a:solidFill>
          <a:latin typeface="Calibri" panose="020F0502020204030204" pitchFamily="34" charset="0"/>
          <a:ea typeface="+mn-ea"/>
          <a:cs typeface="Calibri" panose="020F050202020403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9"/>
        </a:buBlip>
        <a:tabLst/>
        <a:defRPr sz="2000" kern="1200" spc="0" baseline="0">
          <a:solidFill>
            <a:schemeClr val="tx1"/>
          </a:solidFill>
          <a:latin typeface="Calibri" panose="020F0502020204030204" pitchFamily="34" charset="0"/>
          <a:ea typeface="+mn-ea"/>
          <a:cs typeface="Calibri" panose="020F050202020403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0"/>
        </a:buBlip>
        <a:tabLst/>
        <a:defRPr sz="2000" kern="1200" spc="0" baseline="0">
          <a:solidFill>
            <a:schemeClr val="tx1"/>
          </a:solidFill>
          <a:latin typeface="Calibri" panose="020F0502020204030204" pitchFamily="34" charset="0"/>
          <a:ea typeface="+mn-ea"/>
          <a:cs typeface="Calibri" panose="020F050202020403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7"/>
        </a:buBlip>
        <a:tabLst/>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B6wh6Fn27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_nUOfaWEC4&amp;list=RDQMP10KUwloij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ctrTitle"/>
          </p:nvPr>
        </p:nvSpPr>
        <p:spPr>
          <a:xfrm>
            <a:off x="1296000" y="2429600"/>
            <a:ext cx="6305527" cy="2073600"/>
          </a:xfrm>
        </p:spPr>
        <p:txBody>
          <a:bodyPr/>
          <a:lstStyle/>
          <a:p>
            <a:r>
              <a:rPr lang="nl-BE" dirty="0"/>
              <a:t>|LEVENSLANG LEREN</a:t>
            </a:r>
            <a:br>
              <a:rPr lang="nl-BE" dirty="0"/>
            </a:br>
            <a:endParaRPr lang="nl-BE" dirty="0"/>
          </a:p>
        </p:txBody>
      </p:sp>
      <p:sp>
        <p:nvSpPr>
          <p:cNvPr id="12" name="Ondertitel 11"/>
          <p:cNvSpPr>
            <a:spLocks noGrp="1"/>
          </p:cNvSpPr>
          <p:nvPr>
            <p:ph type="subTitle" idx="1"/>
          </p:nvPr>
        </p:nvSpPr>
        <p:spPr>
          <a:xfrm>
            <a:off x="1296000" y="5033818"/>
            <a:ext cx="7416000" cy="1238400"/>
          </a:xfrm>
        </p:spPr>
        <p:txBody>
          <a:bodyPr/>
          <a:lstStyle/>
          <a:p>
            <a:r>
              <a:rPr lang="nl-BE" sz="1800" dirty="0">
                <a:solidFill>
                  <a:schemeClr val="tx1"/>
                </a:solidFill>
              </a:rPr>
              <a:t>Sarah Bonte</a:t>
            </a:r>
          </a:p>
          <a:p>
            <a:r>
              <a:rPr lang="nl-BE" dirty="0">
                <a:solidFill>
                  <a:schemeClr val="bg1">
                    <a:lumMod val="50000"/>
                  </a:schemeClr>
                </a:solidFill>
              </a:rPr>
              <a:t>Coördinator beroepskwalificaties, beroepsopleidingen en EVC</a:t>
            </a:r>
          </a:p>
          <a:p>
            <a:r>
              <a:rPr lang="nl-BE" dirty="0">
                <a:solidFill>
                  <a:srgbClr val="2B92BE"/>
                </a:solidFill>
              </a:rPr>
              <a:t>Afdeling Kwalificaties &amp; Curriculum</a:t>
            </a:r>
          </a:p>
          <a:p>
            <a:r>
              <a:rPr lang="nl-BE" dirty="0">
                <a:solidFill>
                  <a:srgbClr val="2B92BE"/>
                </a:solidFill>
              </a:rPr>
              <a:t>Agentschap voor Hoger Onderwijs, Volwassenenonderwijs, Kwalificaties &amp; Studietoelagen</a:t>
            </a:r>
          </a:p>
          <a:p>
            <a:r>
              <a:rPr lang="nl-BE" dirty="0">
                <a:solidFill>
                  <a:srgbClr val="2B92BE"/>
                </a:solidFill>
              </a:rPr>
              <a:t>Vlaams Ministerie van Onderwijs</a:t>
            </a:r>
          </a:p>
          <a:p>
            <a:endParaRPr lang="nl-BE" dirty="0"/>
          </a:p>
        </p:txBody>
      </p:sp>
    </p:spTree>
    <p:extLst>
      <p:ext uri="{BB962C8B-B14F-4D97-AF65-F5344CB8AC3E}">
        <p14:creationId xmlns:p14="http://schemas.microsoft.com/office/powerpoint/2010/main" val="181292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4BE4941-D27F-41DE-8445-D50CCDE7A849}"/>
              </a:ext>
            </a:extLst>
          </p:cNvPr>
          <p:cNvSpPr>
            <a:spLocks noGrp="1"/>
          </p:cNvSpPr>
          <p:nvPr>
            <p:ph type="body" sz="quarter" idx="14"/>
          </p:nvPr>
        </p:nvSpPr>
        <p:spPr/>
        <p:txBody>
          <a:bodyPr/>
          <a:lstStyle/>
          <a:p>
            <a:pPr marL="0" indent="0">
              <a:buNone/>
            </a:pPr>
            <a:r>
              <a:rPr lang="nl-BE" dirty="0"/>
              <a:t>Participatiegraad - geslacht</a:t>
            </a:r>
          </a:p>
          <a:p>
            <a:pPr>
              <a:buFontTx/>
              <a:buChar char="-"/>
            </a:pPr>
            <a:r>
              <a:rPr lang="nl-BE" dirty="0"/>
              <a:t>40,4% voor mannen</a:t>
            </a:r>
          </a:p>
          <a:p>
            <a:pPr>
              <a:buFontTx/>
              <a:buChar char="-"/>
            </a:pPr>
            <a:r>
              <a:rPr lang="nl-BE" dirty="0"/>
              <a:t>39% voor vrouwen</a:t>
            </a:r>
          </a:p>
          <a:p>
            <a:pPr marL="0" indent="0">
              <a:buNone/>
            </a:pPr>
            <a:endParaRPr lang="nl-BE" dirty="0"/>
          </a:p>
          <a:p>
            <a:pPr marL="0" indent="0">
              <a:buNone/>
            </a:pPr>
            <a:r>
              <a:rPr lang="nl-BE" dirty="0"/>
              <a:t>Participatiegraad - leeftijd</a:t>
            </a:r>
          </a:p>
          <a:p>
            <a:pPr>
              <a:buFontTx/>
              <a:buChar char="-"/>
            </a:pPr>
            <a:r>
              <a:rPr lang="nl-BE" dirty="0"/>
              <a:t>52,9% voor personen tussen de 25 en 34 jaar</a:t>
            </a:r>
          </a:p>
          <a:p>
            <a:pPr>
              <a:buFontTx/>
              <a:buChar char="-"/>
            </a:pPr>
            <a:r>
              <a:rPr lang="nl-BE" dirty="0"/>
              <a:t>40% voor personen tussen de 35 en 49 jaar</a:t>
            </a:r>
          </a:p>
          <a:p>
            <a:pPr>
              <a:buFontTx/>
              <a:buChar char="-"/>
            </a:pPr>
            <a:r>
              <a:rPr lang="nl-BE" dirty="0"/>
              <a:t>31,7% voor personen tussen de 50 en 64 jaar</a:t>
            </a:r>
          </a:p>
          <a:p>
            <a:pPr marL="0" indent="0">
              <a:buNone/>
            </a:pPr>
            <a:endParaRPr lang="nl-BE" dirty="0"/>
          </a:p>
          <a:p>
            <a:pPr marL="0" indent="0">
              <a:buNone/>
            </a:pPr>
            <a:r>
              <a:rPr lang="nl-BE" dirty="0"/>
              <a:t>Participatiegraad - opleidingsniveau</a:t>
            </a:r>
          </a:p>
          <a:p>
            <a:pPr>
              <a:buFontTx/>
              <a:buChar char="-"/>
            </a:pPr>
            <a:r>
              <a:rPr lang="nl-BE" dirty="0"/>
              <a:t>20,1% voor laaggeschoolden</a:t>
            </a:r>
          </a:p>
          <a:p>
            <a:pPr>
              <a:buFontTx/>
              <a:buChar char="-"/>
            </a:pPr>
            <a:r>
              <a:rPr lang="nl-BE" dirty="0"/>
              <a:t>39% voor middengeschoolden</a:t>
            </a:r>
          </a:p>
          <a:p>
            <a:pPr>
              <a:buFontTx/>
              <a:buChar char="-"/>
            </a:pPr>
            <a:r>
              <a:rPr lang="nl-BE" dirty="0"/>
              <a:t>61% voor hooggeschoolden</a:t>
            </a:r>
          </a:p>
        </p:txBody>
      </p:sp>
      <p:sp>
        <p:nvSpPr>
          <p:cNvPr id="3" name="Titel 2">
            <a:extLst>
              <a:ext uri="{FF2B5EF4-FFF2-40B4-BE49-F238E27FC236}">
                <a16:creationId xmlns:a16="http://schemas.microsoft.com/office/drawing/2014/main" id="{9B0C92A4-5D7F-4AE1-820D-8249949EB9E6}"/>
              </a:ext>
            </a:extLst>
          </p:cNvPr>
          <p:cNvSpPr>
            <a:spLocks noGrp="1"/>
          </p:cNvSpPr>
          <p:nvPr>
            <p:ph type="title"/>
          </p:nvPr>
        </p:nvSpPr>
        <p:spPr/>
        <p:txBody>
          <a:bodyPr/>
          <a:lstStyle/>
          <a:p>
            <a:r>
              <a:rPr lang="nl-BE" sz="3600" dirty="0"/>
              <a:t>| ONDERZOEK</a:t>
            </a:r>
          </a:p>
        </p:txBody>
      </p:sp>
    </p:spTree>
    <p:extLst>
      <p:ext uri="{BB962C8B-B14F-4D97-AF65-F5344CB8AC3E}">
        <p14:creationId xmlns:p14="http://schemas.microsoft.com/office/powerpoint/2010/main" val="426726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17BC6FD-B5A2-44F9-ADEC-640513F53922}"/>
              </a:ext>
            </a:extLst>
          </p:cNvPr>
          <p:cNvSpPr>
            <a:spLocks noGrp="1"/>
          </p:cNvSpPr>
          <p:nvPr>
            <p:ph type="body" sz="quarter" idx="14"/>
          </p:nvPr>
        </p:nvSpPr>
        <p:spPr/>
        <p:txBody>
          <a:bodyPr/>
          <a:lstStyle/>
          <a:p>
            <a:pPr marL="0" indent="0" algn="just">
              <a:buNone/>
            </a:pPr>
            <a:r>
              <a:rPr lang="nl-BE" sz="1800" dirty="0">
                <a:solidFill>
                  <a:schemeClr val="bg1">
                    <a:lumMod val="50000"/>
                  </a:schemeClr>
                </a:solidFill>
                <a:latin typeface="Calibri" panose="020F0502020204030204" pitchFamily="34" charset="0"/>
              </a:rPr>
              <a:t>Levenslang leren, Beleidsaanbevelingen (2010) Studie uitgevoerd in opdracht van het provinciebestuur West-Vlaanderen en de consortia Volwassenenonderwijs </a:t>
            </a:r>
            <a:r>
              <a:rPr lang="nl-BE" sz="1800" dirty="0" err="1">
                <a:solidFill>
                  <a:schemeClr val="bg1">
                    <a:lumMod val="50000"/>
                  </a:schemeClr>
                </a:solidFill>
                <a:latin typeface="Calibri" panose="020F0502020204030204" pitchFamily="34" charset="0"/>
              </a:rPr>
              <a:t>Menes</a:t>
            </a:r>
            <a:r>
              <a:rPr lang="nl-BE" sz="1800" dirty="0">
                <a:solidFill>
                  <a:schemeClr val="bg1">
                    <a:lumMod val="50000"/>
                  </a:schemeClr>
                </a:solidFill>
                <a:latin typeface="Calibri" panose="020F0502020204030204" pitchFamily="34" charset="0"/>
              </a:rPr>
              <a:t> en Webro.</a:t>
            </a:r>
          </a:p>
          <a:p>
            <a:pPr marL="0" indent="0" algn="just">
              <a:buNone/>
            </a:pPr>
            <a:endParaRPr lang="nl-BE" sz="1800" dirty="0">
              <a:solidFill>
                <a:schemeClr val="bg1">
                  <a:lumMod val="50000"/>
                </a:schemeClr>
              </a:solidFill>
              <a:latin typeface="Calibri" panose="020F0502020204030204" pitchFamily="34" charset="0"/>
            </a:endParaRPr>
          </a:p>
          <a:p>
            <a:pPr marL="0" indent="0" algn="just">
              <a:buNone/>
            </a:pPr>
            <a:r>
              <a:rPr lang="nl-BE" dirty="0">
                <a:latin typeface="Calibri" panose="020F0502020204030204" pitchFamily="34" charset="0"/>
              </a:rPr>
              <a:t>Aanbevelingen:</a:t>
            </a:r>
          </a:p>
          <a:p>
            <a:pPr algn="just">
              <a:buFontTx/>
              <a:buChar char="-"/>
            </a:pPr>
            <a:r>
              <a:rPr lang="nl-BE" sz="2000" dirty="0">
                <a:latin typeface="Calibri" panose="020F0502020204030204" pitchFamily="34" charset="0"/>
              </a:rPr>
              <a:t>Stimuleren van de vraag van de bedrijven en de individuen</a:t>
            </a:r>
          </a:p>
          <a:p>
            <a:pPr algn="just">
              <a:buFontTx/>
              <a:buChar char="-"/>
            </a:pPr>
            <a:r>
              <a:rPr lang="nl-BE" sz="2000" dirty="0">
                <a:latin typeface="Calibri" panose="020F0502020204030204" pitchFamily="34" charset="0"/>
              </a:rPr>
              <a:t>Optimaliseren van het aanbod</a:t>
            </a:r>
          </a:p>
          <a:p>
            <a:pPr algn="just">
              <a:buFontTx/>
              <a:buChar char="-"/>
            </a:pPr>
            <a:r>
              <a:rPr lang="nl-BE" sz="2000" dirty="0">
                <a:latin typeface="Calibri" panose="020F0502020204030204" pitchFamily="34" charset="0"/>
              </a:rPr>
              <a:t>Creëren van gunstige omgevingsfactoren (financiële stimuli bedrijven, verlagen kostprijs, verbeteren mobiliteit en bereikbaarheid,…)</a:t>
            </a:r>
          </a:p>
          <a:p>
            <a:pPr algn="just">
              <a:buFontTx/>
              <a:buChar char="-"/>
            </a:pPr>
            <a:endParaRPr lang="nl-BE" sz="1800" dirty="0">
              <a:solidFill>
                <a:schemeClr val="bg1">
                  <a:lumMod val="50000"/>
                </a:schemeClr>
              </a:solidFill>
              <a:latin typeface="Calibri" panose="020F0502020204030204" pitchFamily="34" charset="0"/>
            </a:endParaRPr>
          </a:p>
        </p:txBody>
      </p:sp>
      <p:sp>
        <p:nvSpPr>
          <p:cNvPr id="3" name="Titel 2">
            <a:extLst>
              <a:ext uri="{FF2B5EF4-FFF2-40B4-BE49-F238E27FC236}">
                <a16:creationId xmlns:a16="http://schemas.microsoft.com/office/drawing/2014/main" id="{1E875148-8077-4FC1-A15D-4D7874482152}"/>
              </a:ext>
            </a:extLst>
          </p:cNvPr>
          <p:cNvSpPr>
            <a:spLocks noGrp="1"/>
          </p:cNvSpPr>
          <p:nvPr>
            <p:ph type="title"/>
          </p:nvPr>
        </p:nvSpPr>
        <p:spPr/>
        <p:txBody>
          <a:bodyPr/>
          <a:lstStyle/>
          <a:p>
            <a:r>
              <a:rPr lang="nl-BE" sz="3600" dirty="0"/>
              <a:t>| ONDERZOEK</a:t>
            </a:r>
          </a:p>
        </p:txBody>
      </p:sp>
    </p:spTree>
    <p:extLst>
      <p:ext uri="{BB962C8B-B14F-4D97-AF65-F5344CB8AC3E}">
        <p14:creationId xmlns:p14="http://schemas.microsoft.com/office/powerpoint/2010/main" val="348507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C8BEE6A-8379-45EB-A8A4-E7E3CE92BEB2}"/>
              </a:ext>
            </a:extLst>
          </p:cNvPr>
          <p:cNvSpPr>
            <a:spLocks noGrp="1"/>
          </p:cNvSpPr>
          <p:nvPr>
            <p:ph type="body" sz="quarter" idx="14"/>
          </p:nvPr>
        </p:nvSpPr>
        <p:spPr/>
        <p:txBody>
          <a:bodyPr/>
          <a:lstStyle/>
          <a:p>
            <a:pPr marL="0" indent="0">
              <a:buNone/>
            </a:pPr>
            <a:r>
              <a:rPr lang="nl-BE" dirty="0"/>
              <a:t>Pedro De </a:t>
            </a:r>
            <a:r>
              <a:rPr lang="nl-BE" dirty="0" err="1"/>
              <a:t>Bruyckere</a:t>
            </a:r>
            <a:r>
              <a:rPr lang="nl-BE" dirty="0"/>
              <a:t>, pedagoog </a:t>
            </a:r>
            <a:r>
              <a:rPr lang="nl-BE" dirty="0">
                <a:hlinkClick r:id="rId3"/>
              </a:rPr>
              <a:t>https://www.youtube.com/watch?v=HB6wh6Fn27s</a:t>
            </a:r>
            <a:endParaRPr lang="nl-BE" dirty="0"/>
          </a:p>
          <a:p>
            <a:pPr marL="0" indent="0">
              <a:buNone/>
            </a:pPr>
            <a:endParaRPr lang="nl-BE" dirty="0"/>
          </a:p>
          <a:p>
            <a:pPr marL="0" indent="0" algn="just">
              <a:buNone/>
            </a:pPr>
            <a:r>
              <a:rPr lang="nl-BE" i="1" dirty="0"/>
              <a:t>“Als je me vraagt wat vandaag kinderen nodig hebben voor de toekomst dan denk ik dat dat niet veel verschilt met de Middeleeuwen (…) Is er dan niet veranderd? Er is één ding bijgekomen: we leven in tijden van overvloed. We moeten leren omgaan met die overvloed en tegelijk met schaarste”</a:t>
            </a:r>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289358A5-4F61-47C3-A41A-6F4D63600DC7}"/>
              </a:ext>
            </a:extLst>
          </p:cNvPr>
          <p:cNvSpPr>
            <a:spLocks noGrp="1"/>
          </p:cNvSpPr>
          <p:nvPr>
            <p:ph type="title"/>
          </p:nvPr>
        </p:nvSpPr>
        <p:spPr/>
        <p:txBody>
          <a:bodyPr/>
          <a:lstStyle/>
          <a:p>
            <a:r>
              <a:rPr lang="nl-BE" sz="3600" dirty="0"/>
              <a:t>| ONDERZOEK</a:t>
            </a:r>
          </a:p>
        </p:txBody>
      </p:sp>
    </p:spTree>
    <p:extLst>
      <p:ext uri="{BB962C8B-B14F-4D97-AF65-F5344CB8AC3E}">
        <p14:creationId xmlns:p14="http://schemas.microsoft.com/office/powerpoint/2010/main" val="112480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D78CB6-9F02-41B7-AD06-5FD3F37805A8}"/>
              </a:ext>
            </a:extLst>
          </p:cNvPr>
          <p:cNvSpPr>
            <a:spLocks noGrp="1"/>
          </p:cNvSpPr>
          <p:nvPr>
            <p:ph type="body" sz="quarter" idx="14"/>
          </p:nvPr>
        </p:nvSpPr>
        <p:spPr/>
        <p:txBody>
          <a:bodyPr/>
          <a:lstStyle/>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0941C21E-FFD0-4223-9EDD-3395FB713D38}"/>
              </a:ext>
            </a:extLst>
          </p:cNvPr>
          <p:cNvSpPr>
            <a:spLocks noGrp="1"/>
          </p:cNvSpPr>
          <p:nvPr>
            <p:ph type="title"/>
          </p:nvPr>
        </p:nvSpPr>
        <p:spPr/>
        <p:txBody>
          <a:bodyPr/>
          <a:lstStyle/>
          <a:p>
            <a:r>
              <a:rPr lang="nl-BE" sz="3600" dirty="0"/>
              <a:t>| PRAKTIJK</a:t>
            </a:r>
          </a:p>
        </p:txBody>
      </p:sp>
      <p:graphicFrame>
        <p:nvGraphicFramePr>
          <p:cNvPr id="4" name="Tabel 3">
            <a:extLst>
              <a:ext uri="{FF2B5EF4-FFF2-40B4-BE49-F238E27FC236}">
                <a16:creationId xmlns:a16="http://schemas.microsoft.com/office/drawing/2014/main" id="{1EE18424-3020-4ED2-BE7F-61A0A70E02D7}"/>
              </a:ext>
            </a:extLst>
          </p:cNvPr>
          <p:cNvGraphicFramePr>
            <a:graphicFrameLocks noGrp="1"/>
          </p:cNvGraphicFramePr>
          <p:nvPr>
            <p:extLst>
              <p:ext uri="{D42A27DB-BD31-4B8C-83A1-F6EECF244321}">
                <p14:modId xmlns:p14="http://schemas.microsoft.com/office/powerpoint/2010/main" val="481409473"/>
              </p:ext>
            </p:extLst>
          </p:nvPr>
        </p:nvGraphicFramePr>
        <p:xfrm>
          <a:off x="1045029" y="1973943"/>
          <a:ext cx="7761513" cy="3474720"/>
        </p:xfrm>
        <a:graphic>
          <a:graphicData uri="http://schemas.openxmlformats.org/drawingml/2006/table">
            <a:tbl>
              <a:tblPr firstRow="1" bandRow="1">
                <a:tableStyleId>{5C22544A-7EE6-4342-B048-85BDC9FD1C3A}</a:tableStyleId>
              </a:tblPr>
              <a:tblGrid>
                <a:gridCol w="2587171">
                  <a:extLst>
                    <a:ext uri="{9D8B030D-6E8A-4147-A177-3AD203B41FA5}">
                      <a16:colId xmlns:a16="http://schemas.microsoft.com/office/drawing/2014/main" val="979560655"/>
                    </a:ext>
                  </a:extLst>
                </a:gridCol>
                <a:gridCol w="2587171">
                  <a:extLst>
                    <a:ext uri="{9D8B030D-6E8A-4147-A177-3AD203B41FA5}">
                      <a16:colId xmlns:a16="http://schemas.microsoft.com/office/drawing/2014/main" val="1235217951"/>
                    </a:ext>
                  </a:extLst>
                </a:gridCol>
                <a:gridCol w="2587171">
                  <a:extLst>
                    <a:ext uri="{9D8B030D-6E8A-4147-A177-3AD203B41FA5}">
                      <a16:colId xmlns:a16="http://schemas.microsoft.com/office/drawing/2014/main" val="2544149260"/>
                    </a:ext>
                  </a:extLst>
                </a:gridCol>
              </a:tblGrid>
              <a:tr h="693057">
                <a:tc>
                  <a:txBody>
                    <a:bodyPr/>
                    <a:lstStyle/>
                    <a:p>
                      <a:pPr algn="ctr"/>
                      <a:r>
                        <a:rPr lang="nl-BE" dirty="0">
                          <a:latin typeface="Calibri" panose="020F0502020204030204" pitchFamily="34" charset="0"/>
                        </a:rPr>
                        <a:t>Arbeidsmarkt / Maatschappelijke organisaties</a:t>
                      </a:r>
                    </a:p>
                  </a:txBody>
                  <a:tcPr>
                    <a:solidFill>
                      <a:srgbClr val="2B92BE"/>
                    </a:solidFill>
                  </a:tcPr>
                </a:tc>
                <a:tc>
                  <a:txBody>
                    <a:bodyPr/>
                    <a:lstStyle/>
                    <a:p>
                      <a:pPr algn="ctr"/>
                      <a:r>
                        <a:rPr lang="nl-BE" dirty="0">
                          <a:latin typeface="Calibri" panose="020F0502020204030204" pitchFamily="34" charset="0"/>
                        </a:rPr>
                        <a:t>Onderwijs- en opleidingsverstrekkers</a:t>
                      </a:r>
                    </a:p>
                  </a:txBody>
                  <a:tcPr>
                    <a:solidFill>
                      <a:srgbClr val="2B92BE"/>
                    </a:solidFill>
                  </a:tcPr>
                </a:tc>
                <a:tc>
                  <a:txBody>
                    <a:bodyPr/>
                    <a:lstStyle/>
                    <a:p>
                      <a:pPr algn="ctr"/>
                      <a:r>
                        <a:rPr lang="nl-BE" dirty="0">
                          <a:latin typeface="Calibri" panose="020F0502020204030204" pitchFamily="34" charset="0"/>
                        </a:rPr>
                        <a:t>Lerende</a:t>
                      </a:r>
                    </a:p>
                  </a:txBody>
                  <a:tcPr>
                    <a:solidFill>
                      <a:srgbClr val="2B92BE"/>
                    </a:solidFill>
                  </a:tcPr>
                </a:tc>
                <a:extLst>
                  <a:ext uri="{0D108BD9-81ED-4DB2-BD59-A6C34878D82A}">
                    <a16:rowId xmlns:a16="http://schemas.microsoft.com/office/drawing/2014/main" val="3073155239"/>
                  </a:ext>
                </a:extLst>
              </a:tr>
              <a:tr h="2463800">
                <a:tc>
                  <a:txBody>
                    <a:bodyPr/>
                    <a:lstStyle/>
                    <a:p>
                      <a:pPr marL="285750" indent="-285750" algn="l">
                        <a:buFontTx/>
                        <a:buChar char="-"/>
                      </a:pPr>
                      <a:r>
                        <a:rPr lang="nl-BE" dirty="0">
                          <a:latin typeface="Calibri" panose="020F0502020204030204" pitchFamily="34" charset="0"/>
                        </a:rPr>
                        <a:t>Onmiddellijke inzetbaarheid</a:t>
                      </a:r>
                    </a:p>
                    <a:p>
                      <a:pPr marL="285750" indent="-285750" algn="l">
                        <a:buFontTx/>
                        <a:buChar char="-"/>
                      </a:pPr>
                      <a:r>
                        <a:rPr lang="nl-BE" dirty="0">
                          <a:latin typeface="Calibri" panose="020F0502020204030204" pitchFamily="34" charset="0"/>
                        </a:rPr>
                        <a:t>Vertrouwen in kwalificatiebewijzen</a:t>
                      </a:r>
                    </a:p>
                    <a:p>
                      <a:pPr marL="285750" indent="-285750" algn="l">
                        <a:buFontTx/>
                        <a:buChar char="-"/>
                      </a:pPr>
                      <a:r>
                        <a:rPr lang="nl-BE" dirty="0">
                          <a:latin typeface="Calibri" panose="020F0502020204030204" pitchFamily="34" charset="0"/>
                        </a:rPr>
                        <a:t>Wegwijzer in competentie-management</a:t>
                      </a:r>
                    </a:p>
                    <a:p>
                      <a:pPr marL="285750" indent="-285750" algn="l">
                        <a:buFontTx/>
                        <a:buChar char="-"/>
                      </a:pPr>
                      <a:r>
                        <a:rPr lang="nl-BE" dirty="0">
                          <a:latin typeface="Calibri" panose="020F0502020204030204" pitchFamily="34" charset="0"/>
                        </a:rPr>
                        <a:t>…</a:t>
                      </a:r>
                    </a:p>
                  </a:txBody>
                  <a:tcPr>
                    <a:solidFill>
                      <a:schemeClr val="bg1">
                        <a:lumMod val="85000"/>
                      </a:schemeClr>
                    </a:solidFill>
                  </a:tcPr>
                </a:tc>
                <a:tc>
                  <a:txBody>
                    <a:bodyPr/>
                    <a:lstStyle/>
                    <a:p>
                      <a:pPr marL="285750" indent="-285750" algn="l">
                        <a:buFontTx/>
                        <a:buChar char="-"/>
                      </a:pPr>
                      <a:r>
                        <a:rPr lang="nl-BE" dirty="0">
                          <a:latin typeface="Calibri" panose="020F0502020204030204" pitchFamily="34" charset="0"/>
                        </a:rPr>
                        <a:t>Transparant en rationeel aanbod</a:t>
                      </a:r>
                    </a:p>
                    <a:p>
                      <a:pPr marL="285750" indent="-285750" algn="l">
                        <a:buFontTx/>
                        <a:buChar char="-"/>
                      </a:pPr>
                      <a:r>
                        <a:rPr lang="nl-BE" dirty="0">
                          <a:latin typeface="Calibri" panose="020F0502020204030204" pitchFamily="34" charset="0"/>
                        </a:rPr>
                        <a:t>Herwaardering van arbeidsmarktgerichte opleidingen</a:t>
                      </a:r>
                    </a:p>
                    <a:p>
                      <a:pPr marL="285750" indent="-285750" algn="l">
                        <a:buFontTx/>
                        <a:buChar char="-"/>
                      </a:pPr>
                      <a:r>
                        <a:rPr lang="nl-BE" dirty="0">
                          <a:latin typeface="Calibri" panose="020F0502020204030204" pitchFamily="34" charset="0"/>
                        </a:rPr>
                        <a:t>…</a:t>
                      </a:r>
                    </a:p>
                  </a:txBody>
                  <a:tcPr>
                    <a:solidFill>
                      <a:schemeClr val="bg1">
                        <a:lumMod val="85000"/>
                      </a:schemeClr>
                    </a:solidFill>
                  </a:tcPr>
                </a:tc>
                <a:tc>
                  <a:txBody>
                    <a:bodyPr/>
                    <a:lstStyle/>
                    <a:p>
                      <a:pPr marL="285750" indent="-285750" algn="l">
                        <a:buFontTx/>
                        <a:buChar char="-"/>
                      </a:pPr>
                      <a:r>
                        <a:rPr lang="nl-BE" dirty="0">
                          <a:latin typeface="Calibri" panose="020F0502020204030204" pitchFamily="34" charset="0"/>
                        </a:rPr>
                        <a:t>Logische en flexibele leertrajecten</a:t>
                      </a:r>
                    </a:p>
                    <a:p>
                      <a:pPr marL="285750" indent="-285750" algn="l">
                        <a:buFontTx/>
                        <a:buChar char="-"/>
                      </a:pPr>
                      <a:r>
                        <a:rPr lang="nl-BE" dirty="0">
                          <a:latin typeface="Calibri" panose="020F0502020204030204" pitchFamily="34" charset="0"/>
                        </a:rPr>
                        <a:t>Gerichte studie- en beroepskeuze</a:t>
                      </a:r>
                    </a:p>
                    <a:p>
                      <a:pPr marL="285750" indent="-285750" algn="l">
                        <a:buFontTx/>
                        <a:buChar char="-"/>
                      </a:pPr>
                      <a:r>
                        <a:rPr lang="nl-BE" dirty="0">
                          <a:latin typeface="Calibri" panose="020F0502020204030204" pitchFamily="34" charset="0"/>
                        </a:rPr>
                        <a:t>Erkennen van competenties uit informeel of non-formeel leren</a:t>
                      </a:r>
                    </a:p>
                    <a:p>
                      <a:pPr marL="285750" indent="-285750" algn="l">
                        <a:buFontTx/>
                        <a:buChar char="-"/>
                      </a:pPr>
                      <a:r>
                        <a:rPr lang="nl-BE" dirty="0">
                          <a:latin typeface="Calibri" panose="020F0502020204030204" pitchFamily="34" charset="0"/>
                        </a:rPr>
                        <a:t>…</a:t>
                      </a:r>
                    </a:p>
                  </a:txBody>
                  <a:tcPr>
                    <a:solidFill>
                      <a:schemeClr val="bg1">
                        <a:lumMod val="85000"/>
                      </a:schemeClr>
                    </a:solidFill>
                  </a:tcPr>
                </a:tc>
                <a:extLst>
                  <a:ext uri="{0D108BD9-81ED-4DB2-BD59-A6C34878D82A}">
                    <a16:rowId xmlns:a16="http://schemas.microsoft.com/office/drawing/2014/main" val="4264679757"/>
                  </a:ext>
                </a:extLst>
              </a:tr>
            </a:tbl>
          </a:graphicData>
        </a:graphic>
      </p:graphicFrame>
    </p:spTree>
    <p:extLst>
      <p:ext uri="{BB962C8B-B14F-4D97-AF65-F5344CB8AC3E}">
        <p14:creationId xmlns:p14="http://schemas.microsoft.com/office/powerpoint/2010/main" val="102860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58D16C-FE2B-4173-B075-01FEFCC8BF29}"/>
              </a:ext>
            </a:extLst>
          </p:cNvPr>
          <p:cNvSpPr>
            <a:spLocks noGrp="1"/>
          </p:cNvSpPr>
          <p:nvPr>
            <p:ph type="body" sz="quarter" idx="14"/>
          </p:nvPr>
        </p:nvSpPr>
        <p:spPr>
          <a:xfrm>
            <a:off x="938150" y="1579418"/>
            <a:ext cx="8205850" cy="4944212"/>
          </a:xfrm>
        </p:spPr>
        <p:txBody>
          <a:bodyPr/>
          <a:lstStyle/>
          <a:p>
            <a:r>
              <a:rPr lang="nl-BE" dirty="0">
                <a:latin typeface="Calibri" panose="020F0502020204030204" pitchFamily="34" charset="0"/>
              </a:rPr>
              <a:t>Europa</a:t>
            </a:r>
          </a:p>
          <a:p>
            <a:pPr lvl="1"/>
            <a:r>
              <a:rPr lang="nl-BE" dirty="0">
                <a:latin typeface="Calibri" panose="020F0502020204030204" pitchFamily="34" charset="0"/>
              </a:rPr>
              <a:t>Lissabondoelstellingen (2000 - 2010): meest concurrerende en dynamische kenniseconomie van de wereld / EU 2020-strategie (2010 - 2020): een zeer concurrerende, sociale en groene markteconomie</a:t>
            </a:r>
          </a:p>
          <a:p>
            <a:pPr lvl="1"/>
            <a:r>
              <a:rPr lang="nl-BE" dirty="0">
                <a:latin typeface="Calibri" panose="020F0502020204030204" pitchFamily="34" charset="0"/>
              </a:rPr>
              <a:t>Aanbeveling ‘</a:t>
            </a:r>
            <a:r>
              <a:rPr lang="nl-BE" dirty="0" err="1">
                <a:latin typeface="Calibri" panose="020F0502020204030204" pitchFamily="34" charset="0"/>
              </a:rPr>
              <a:t>Upskilling</a:t>
            </a:r>
            <a:r>
              <a:rPr lang="nl-BE" dirty="0">
                <a:latin typeface="Calibri" panose="020F0502020204030204" pitchFamily="34" charset="0"/>
              </a:rPr>
              <a:t> </a:t>
            </a:r>
            <a:r>
              <a:rPr lang="nl-BE" dirty="0" err="1">
                <a:latin typeface="Calibri" panose="020F0502020204030204" pitchFamily="34" charset="0"/>
              </a:rPr>
              <a:t>Pathways</a:t>
            </a:r>
            <a:r>
              <a:rPr lang="nl-BE" dirty="0">
                <a:latin typeface="Calibri" panose="020F0502020204030204" pitchFamily="34" charset="0"/>
              </a:rPr>
              <a:t>: New </a:t>
            </a:r>
            <a:r>
              <a:rPr lang="nl-BE" dirty="0" err="1">
                <a:latin typeface="Calibri" panose="020F0502020204030204" pitchFamily="34" charset="0"/>
              </a:rPr>
              <a:t>opportunities</a:t>
            </a:r>
            <a:r>
              <a:rPr lang="nl-BE" dirty="0">
                <a:latin typeface="Calibri" panose="020F0502020204030204" pitchFamily="34" charset="0"/>
              </a:rPr>
              <a:t> </a:t>
            </a:r>
            <a:r>
              <a:rPr lang="nl-BE" dirty="0" err="1">
                <a:latin typeface="Calibri" panose="020F0502020204030204" pitchFamily="34" charset="0"/>
              </a:rPr>
              <a:t>for</a:t>
            </a:r>
            <a:r>
              <a:rPr lang="nl-BE" dirty="0">
                <a:latin typeface="Calibri" panose="020F0502020204030204" pitchFamily="34" charset="0"/>
              </a:rPr>
              <a:t> </a:t>
            </a:r>
            <a:r>
              <a:rPr lang="nl-BE" dirty="0" err="1">
                <a:latin typeface="Calibri" panose="020F0502020204030204" pitchFamily="34" charset="0"/>
              </a:rPr>
              <a:t>adults</a:t>
            </a:r>
            <a:r>
              <a:rPr lang="nl-BE" dirty="0">
                <a:latin typeface="Calibri" panose="020F0502020204030204" pitchFamily="34" charset="0"/>
              </a:rPr>
              <a:t>’ (2016)</a:t>
            </a:r>
          </a:p>
          <a:p>
            <a:pPr lvl="1"/>
            <a:r>
              <a:rPr lang="nl-BE" dirty="0">
                <a:solidFill>
                  <a:srgbClr val="9B9B9B"/>
                </a:solidFill>
                <a:latin typeface="Calibri" panose="020F0502020204030204" pitchFamily="34" charset="0"/>
              </a:rPr>
              <a:t>Bijlage bij de Aanbeveling van het Europees Parlement en de Raad van (2006 </a:t>
            </a:r>
            <a:r>
              <a:rPr lang="nl-BE" dirty="0">
                <a:latin typeface="Calibri" panose="020F0502020204030204" pitchFamily="34" charset="0"/>
              </a:rPr>
              <a:t>-</a:t>
            </a:r>
            <a:r>
              <a:rPr lang="nl-BE" dirty="0">
                <a:solidFill>
                  <a:srgbClr val="9B9B9B"/>
                </a:solidFill>
                <a:latin typeface="Calibri" panose="020F0502020204030204" pitchFamily="34" charset="0"/>
              </a:rPr>
              <a:t> in herziening) inzake sleutelcompetenties voor een leven lang leren.</a:t>
            </a:r>
          </a:p>
          <a:p>
            <a:pPr lvl="1"/>
            <a:endParaRPr lang="nl-BE" dirty="0">
              <a:latin typeface="Calibri" panose="020F0502020204030204" pitchFamily="34" charset="0"/>
            </a:endParaRPr>
          </a:p>
          <a:p>
            <a:r>
              <a:rPr lang="nl-BE" dirty="0">
                <a:latin typeface="Calibri" panose="020F0502020204030204" pitchFamily="34" charset="0"/>
              </a:rPr>
              <a:t>Vlaanderen</a:t>
            </a:r>
          </a:p>
          <a:p>
            <a:pPr lvl="1"/>
            <a:r>
              <a:rPr lang="nl-BE" dirty="0">
                <a:latin typeface="Calibri" panose="020F0502020204030204" pitchFamily="34" charset="0"/>
              </a:rPr>
              <a:t>Conceptnota toekomstvisie voor Vlaanderen in 2050 (‘Visie 2050’), waarin levenslang leren als één van de zeven grote transitieprioriteiten voor Vlaanderen wordt uitgewerkt. </a:t>
            </a:r>
          </a:p>
          <a:p>
            <a:pPr marL="0" indent="0">
              <a:buNone/>
            </a:pPr>
            <a:endParaRPr lang="nl-BE" dirty="0">
              <a:latin typeface="Calibri" panose="020F0502020204030204" pitchFamily="34" charset="0"/>
            </a:endParaRPr>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A5E6F9CF-7178-454E-9397-C5F1B4A2D7DC}"/>
              </a:ext>
            </a:extLst>
          </p:cNvPr>
          <p:cNvSpPr>
            <a:spLocks noGrp="1"/>
          </p:cNvSpPr>
          <p:nvPr>
            <p:ph type="title"/>
          </p:nvPr>
        </p:nvSpPr>
        <p:spPr>
          <a:xfrm>
            <a:off x="938150" y="463418"/>
            <a:ext cx="7788624" cy="1116000"/>
          </a:xfrm>
        </p:spPr>
        <p:txBody>
          <a:bodyPr/>
          <a:lstStyle/>
          <a:p>
            <a:r>
              <a:rPr lang="nl-BE" sz="3600" dirty="0"/>
              <a:t>| BELEID</a:t>
            </a:r>
            <a:br>
              <a:rPr lang="nl-BE" dirty="0"/>
            </a:br>
            <a:endParaRPr lang="nl-BE" sz="3400" dirty="0">
              <a:solidFill>
                <a:schemeClr val="bg1">
                  <a:lumMod val="65000"/>
                </a:schemeClr>
              </a:solidFill>
            </a:endParaRPr>
          </a:p>
        </p:txBody>
      </p:sp>
    </p:spTree>
    <p:extLst>
      <p:ext uri="{BB962C8B-B14F-4D97-AF65-F5344CB8AC3E}">
        <p14:creationId xmlns:p14="http://schemas.microsoft.com/office/powerpoint/2010/main" val="62638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58D16C-FE2B-4173-B075-01FEFCC8BF29}"/>
              </a:ext>
            </a:extLst>
          </p:cNvPr>
          <p:cNvSpPr>
            <a:spLocks noGrp="1"/>
          </p:cNvSpPr>
          <p:nvPr>
            <p:ph type="body" sz="quarter" idx="14"/>
          </p:nvPr>
        </p:nvSpPr>
        <p:spPr>
          <a:xfrm>
            <a:off x="938151" y="1579418"/>
            <a:ext cx="7944592" cy="4572000"/>
          </a:xfrm>
        </p:spPr>
        <p:txBody>
          <a:bodyPr/>
          <a:lstStyle/>
          <a:p>
            <a:pPr marL="0" indent="0">
              <a:lnSpc>
                <a:spcPct val="120000"/>
              </a:lnSpc>
              <a:spcBef>
                <a:spcPts val="0"/>
              </a:spcBef>
              <a:buNone/>
            </a:pPr>
            <a:r>
              <a:rPr lang="nl-BE" sz="2400" dirty="0">
                <a:solidFill>
                  <a:srgbClr val="2B92BE"/>
                </a:solidFill>
                <a:latin typeface="Calibri" panose="020F0502020204030204" pitchFamily="34" charset="0"/>
              </a:rPr>
              <a:t>Inhoud en structuur van het secundair onderwijs</a:t>
            </a:r>
          </a:p>
          <a:p>
            <a:pPr>
              <a:lnSpc>
                <a:spcPct val="120000"/>
              </a:lnSpc>
              <a:spcBef>
                <a:spcPts val="0"/>
              </a:spcBef>
            </a:pPr>
            <a:r>
              <a:rPr lang="nl-BE" sz="2000" dirty="0">
                <a:latin typeface="Calibri" panose="020F0502020204030204" pitchFamily="34" charset="0"/>
              </a:rPr>
              <a:t>Herziening/actualisering van eindtermen</a:t>
            </a:r>
          </a:p>
          <a:p>
            <a:pPr>
              <a:lnSpc>
                <a:spcPct val="120000"/>
              </a:lnSpc>
              <a:spcBef>
                <a:spcPts val="0"/>
              </a:spcBef>
            </a:pPr>
            <a:r>
              <a:rPr lang="nl-BE" sz="2000" dirty="0">
                <a:latin typeface="Calibri" panose="020F0502020204030204" pitchFamily="34" charset="0"/>
              </a:rPr>
              <a:t>Inhoud van kwalificaties afstemmen op de noden van de arbeidsmarkt</a:t>
            </a:r>
          </a:p>
          <a:p>
            <a:pPr>
              <a:lnSpc>
                <a:spcPct val="120000"/>
              </a:lnSpc>
              <a:spcBef>
                <a:spcPts val="0"/>
              </a:spcBef>
            </a:pPr>
            <a:r>
              <a:rPr lang="nl-BE" sz="2000" dirty="0">
                <a:latin typeface="Calibri" panose="020F0502020204030204" pitchFamily="34" charset="0"/>
              </a:rPr>
              <a:t>Leeruitkomsten beschrijven in competenties</a:t>
            </a:r>
          </a:p>
          <a:p>
            <a:pPr marL="0" indent="0">
              <a:lnSpc>
                <a:spcPct val="120000"/>
              </a:lnSpc>
              <a:spcBef>
                <a:spcPts val="0"/>
              </a:spcBef>
              <a:buNone/>
            </a:pPr>
            <a:endParaRPr lang="nl-BE" sz="1200" dirty="0">
              <a:solidFill>
                <a:srgbClr val="2B92BE"/>
              </a:solidFill>
              <a:latin typeface="Calibri" panose="020F0502020204030204" pitchFamily="34" charset="0"/>
            </a:endParaRPr>
          </a:p>
          <a:p>
            <a:pPr marL="0" indent="0">
              <a:lnSpc>
                <a:spcPct val="120000"/>
              </a:lnSpc>
              <a:spcBef>
                <a:spcPts val="0"/>
              </a:spcBef>
              <a:buNone/>
            </a:pPr>
            <a:r>
              <a:rPr lang="nl-BE" sz="2400" dirty="0">
                <a:solidFill>
                  <a:srgbClr val="2B92BE"/>
                </a:solidFill>
                <a:latin typeface="Calibri" panose="020F0502020204030204" pitchFamily="34" charset="0"/>
              </a:rPr>
              <a:t>Beroepskwalificerende onderwijs- en opleidingstrajecten</a:t>
            </a:r>
          </a:p>
          <a:p>
            <a:pPr>
              <a:lnSpc>
                <a:spcPct val="120000"/>
              </a:lnSpc>
              <a:spcBef>
                <a:spcPts val="0"/>
              </a:spcBef>
            </a:pPr>
            <a:r>
              <a:rPr lang="nl-BE" sz="2000" dirty="0">
                <a:latin typeface="Calibri" panose="020F0502020204030204" pitchFamily="34" charset="0"/>
              </a:rPr>
              <a:t>Afstemming tussen alle onderwijs- en opleidingsverstrekkers (formeel onderwijs, duaal leren, volwassenenonderwijs, hoger onderwijs, VDAB, …)</a:t>
            </a:r>
          </a:p>
          <a:p>
            <a:pPr marL="0" indent="0">
              <a:lnSpc>
                <a:spcPct val="120000"/>
              </a:lnSpc>
              <a:spcBef>
                <a:spcPts val="0"/>
              </a:spcBef>
              <a:buNone/>
            </a:pPr>
            <a:endParaRPr lang="nl-BE" sz="1200" dirty="0">
              <a:latin typeface="Calibri" panose="020F0502020204030204" pitchFamily="34" charset="0"/>
            </a:endParaRPr>
          </a:p>
          <a:p>
            <a:pPr marL="0" indent="0">
              <a:lnSpc>
                <a:spcPct val="120000"/>
              </a:lnSpc>
              <a:spcBef>
                <a:spcPts val="0"/>
              </a:spcBef>
              <a:buNone/>
            </a:pPr>
            <a:r>
              <a:rPr lang="nl-BE" sz="2400" dirty="0">
                <a:solidFill>
                  <a:srgbClr val="2B92BE"/>
                </a:solidFill>
                <a:latin typeface="Calibri" panose="020F0502020204030204" pitchFamily="34" charset="0"/>
              </a:rPr>
              <a:t>Erkennen van verworven competenties (EVC)</a:t>
            </a:r>
          </a:p>
          <a:p>
            <a:pPr>
              <a:lnSpc>
                <a:spcPct val="120000"/>
              </a:lnSpc>
              <a:spcBef>
                <a:spcPts val="0"/>
              </a:spcBef>
            </a:pPr>
            <a:r>
              <a:rPr lang="nl-BE" sz="2000" dirty="0">
                <a:latin typeface="Calibri" panose="020F0502020204030204" pitchFamily="34" charset="0"/>
              </a:rPr>
              <a:t>Nood aan een kader over de beleidsdomeinen heen</a:t>
            </a:r>
          </a:p>
          <a:p>
            <a:pPr marL="0" indent="0">
              <a:buNone/>
            </a:pPr>
            <a:endParaRPr lang="nl-BE" dirty="0"/>
          </a:p>
        </p:txBody>
      </p:sp>
      <p:sp>
        <p:nvSpPr>
          <p:cNvPr id="3" name="Titel 2">
            <a:extLst>
              <a:ext uri="{FF2B5EF4-FFF2-40B4-BE49-F238E27FC236}">
                <a16:creationId xmlns:a16="http://schemas.microsoft.com/office/drawing/2014/main" id="{A5E6F9CF-7178-454E-9397-C5F1B4A2D7DC}"/>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Vlaanderen</a:t>
            </a:r>
          </a:p>
        </p:txBody>
      </p:sp>
    </p:spTree>
    <p:extLst>
      <p:ext uri="{BB962C8B-B14F-4D97-AF65-F5344CB8AC3E}">
        <p14:creationId xmlns:p14="http://schemas.microsoft.com/office/powerpoint/2010/main" val="294560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58D16C-FE2B-4173-B075-01FEFCC8BF29}"/>
              </a:ext>
            </a:extLst>
          </p:cNvPr>
          <p:cNvSpPr>
            <a:spLocks noGrp="1"/>
          </p:cNvSpPr>
          <p:nvPr>
            <p:ph type="body" sz="quarter" idx="14"/>
          </p:nvPr>
        </p:nvSpPr>
        <p:spPr>
          <a:xfrm>
            <a:off x="938151" y="1579418"/>
            <a:ext cx="7944592" cy="4572000"/>
          </a:xfrm>
        </p:spPr>
        <p:txBody>
          <a:bodyPr/>
          <a:lstStyle/>
          <a:p>
            <a:r>
              <a:rPr lang="nl-BE" dirty="0">
                <a:latin typeface="Calibri" panose="020F0502020204030204" pitchFamily="34" charset="0"/>
              </a:rPr>
              <a:t>Stimuleert levenslang leren</a:t>
            </a:r>
          </a:p>
          <a:p>
            <a:r>
              <a:rPr lang="nl-BE" dirty="0">
                <a:latin typeface="Calibri" panose="020F0502020204030204" pitchFamily="34" charset="0"/>
              </a:rPr>
              <a:t>Bevordert de internationale mobiliteit van lerenden en werkenden</a:t>
            </a:r>
          </a:p>
          <a:p>
            <a:r>
              <a:rPr lang="nl-BE" dirty="0">
                <a:latin typeface="Calibri" panose="020F0502020204030204" pitchFamily="34" charset="0"/>
              </a:rPr>
              <a:t>Versterkt transparantie en uitwisselbaarheid van kwalificaties</a:t>
            </a:r>
          </a:p>
          <a:p>
            <a:pPr marL="0" indent="0">
              <a:buNone/>
            </a:pPr>
            <a:endParaRPr lang="nl-BE" dirty="0"/>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A5E6F9CF-7178-454E-9397-C5F1B4A2D7DC}"/>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Europa</a:t>
            </a:r>
          </a:p>
        </p:txBody>
      </p:sp>
      <p:pic>
        <p:nvPicPr>
          <p:cNvPr id="5" name="Afbeelding 4">
            <a:extLst>
              <a:ext uri="{FF2B5EF4-FFF2-40B4-BE49-F238E27FC236}">
                <a16:creationId xmlns:a16="http://schemas.microsoft.com/office/drawing/2014/main" id="{E3A3795F-A8CA-40D7-911A-C744D14B9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315" y="2952167"/>
            <a:ext cx="5478457" cy="3199251"/>
          </a:xfrm>
          <a:prstGeom prst="rect">
            <a:avLst/>
          </a:prstGeom>
        </p:spPr>
      </p:pic>
    </p:spTree>
    <p:extLst>
      <p:ext uri="{BB962C8B-B14F-4D97-AF65-F5344CB8AC3E}">
        <p14:creationId xmlns:p14="http://schemas.microsoft.com/office/powerpoint/2010/main" val="343081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09B91AC-F6EB-4DBE-9ADF-65ACFBDA4C93}"/>
              </a:ext>
            </a:extLst>
          </p:cNvPr>
          <p:cNvSpPr>
            <a:spLocks noGrp="1"/>
          </p:cNvSpPr>
          <p:nvPr>
            <p:ph type="body" sz="quarter" idx="14"/>
          </p:nvPr>
        </p:nvSpPr>
        <p:spPr/>
        <p:txBody>
          <a:bodyPr/>
          <a:lstStyle/>
          <a:p>
            <a:pPr marL="0" indent="0">
              <a:buNone/>
            </a:pPr>
            <a:endParaRPr lang="nl-BE" dirty="0">
              <a:latin typeface="Calibri" panose="020F0502020204030204" pitchFamily="34" charset="0"/>
            </a:endParaRPr>
          </a:p>
          <a:p>
            <a:pPr marL="0" indent="0" algn="just">
              <a:buNone/>
            </a:pPr>
            <a:r>
              <a:rPr lang="nl-BE" dirty="0">
                <a:latin typeface="Calibri" panose="020F0502020204030204" pitchFamily="34" charset="0"/>
              </a:rPr>
              <a:t>De kwalificatiestructuur is een instrument voor levenslang leren. Het is belangrijk dat de kwalificatiestructuur de kwalificaties zichtbaar maakt die mensen in de loop van hun leven kunnen verwerven.</a:t>
            </a:r>
          </a:p>
          <a:p>
            <a:pPr marL="0" indent="0" algn="just">
              <a:buNone/>
            </a:pPr>
            <a:endParaRPr lang="nl-BE" dirty="0">
              <a:latin typeface="Calibri" panose="020F0502020204030204" pitchFamily="34" charset="0"/>
            </a:endParaRPr>
          </a:p>
          <a:p>
            <a:pPr marL="0" indent="0" algn="just">
              <a:buNone/>
            </a:pPr>
            <a:r>
              <a:rPr lang="nl-BE" dirty="0">
                <a:latin typeface="Calibri" panose="020F0502020204030204" pitchFamily="34" charset="0"/>
              </a:rPr>
              <a:t>Kwalificaties</a:t>
            </a:r>
          </a:p>
          <a:p>
            <a:pPr marL="457200" indent="-457200" algn="just">
              <a:buAutoNum type="arabicPeriod"/>
            </a:pPr>
            <a:r>
              <a:rPr lang="nl-BE" dirty="0">
                <a:latin typeface="Calibri" panose="020F0502020204030204" pitchFamily="34" charset="0"/>
              </a:rPr>
              <a:t>In kaart brengen</a:t>
            </a:r>
          </a:p>
          <a:p>
            <a:pPr marL="457200" indent="-457200" algn="just">
              <a:buAutoNum type="arabicPeriod"/>
            </a:pPr>
            <a:r>
              <a:rPr lang="nl-BE" dirty="0">
                <a:latin typeface="Calibri" panose="020F0502020204030204" pitchFamily="34" charset="0"/>
              </a:rPr>
              <a:t>Samenbrengen</a:t>
            </a:r>
          </a:p>
          <a:p>
            <a:pPr marL="457200" indent="-457200" algn="just">
              <a:buAutoNum type="arabicPeriod"/>
            </a:pPr>
            <a:r>
              <a:rPr lang="nl-BE" dirty="0">
                <a:latin typeface="Calibri" panose="020F0502020204030204" pitchFamily="34" charset="0"/>
              </a:rPr>
              <a:t>Positioneren </a:t>
            </a:r>
          </a:p>
          <a:p>
            <a:pPr marL="457200" indent="-457200" algn="just">
              <a:buAutoNum type="arabicPeriod"/>
            </a:pPr>
            <a:r>
              <a:rPr lang="nl-BE" dirty="0">
                <a:latin typeface="Calibri" panose="020F0502020204030204" pitchFamily="34" charset="0"/>
              </a:rPr>
              <a:t>Vergelijken</a:t>
            </a:r>
          </a:p>
          <a:p>
            <a:pPr lvl="1">
              <a:buFontTx/>
              <a:buChar char="-"/>
            </a:pPr>
            <a:endParaRPr lang="nl-BE" dirty="0">
              <a:latin typeface="Calibri" panose="020F0502020204030204" pitchFamily="34" charset="0"/>
            </a:endParaRPr>
          </a:p>
        </p:txBody>
      </p:sp>
      <p:sp>
        <p:nvSpPr>
          <p:cNvPr id="3" name="Titel 2">
            <a:extLst>
              <a:ext uri="{FF2B5EF4-FFF2-40B4-BE49-F238E27FC236}">
                <a16:creationId xmlns:a16="http://schemas.microsoft.com/office/drawing/2014/main" id="{6ADBCED4-1037-45DC-A3F4-42378E0B26DB}"/>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Vlaamse kwalificatiestructuur</a:t>
            </a:r>
            <a:endParaRPr lang="nl-BE" sz="3400" dirty="0"/>
          </a:p>
        </p:txBody>
      </p:sp>
      <p:pic>
        <p:nvPicPr>
          <p:cNvPr id="4" name="Afbeelding 3">
            <a:extLst>
              <a:ext uri="{FF2B5EF4-FFF2-40B4-BE49-F238E27FC236}">
                <a16:creationId xmlns:a16="http://schemas.microsoft.com/office/drawing/2014/main" id="{3A127D3F-F99A-4570-9ABF-5E097139B6F4}"/>
              </a:ext>
            </a:extLst>
          </p:cNvPr>
          <p:cNvPicPr>
            <a:picLocks noChangeAspect="1"/>
          </p:cNvPicPr>
          <p:nvPr/>
        </p:nvPicPr>
        <p:blipFill>
          <a:blip r:embed="rId3"/>
          <a:stretch>
            <a:fillRect/>
          </a:stretch>
        </p:blipFill>
        <p:spPr>
          <a:xfrm>
            <a:off x="4088997" y="2964195"/>
            <a:ext cx="4211490" cy="3709562"/>
          </a:xfrm>
          <a:prstGeom prst="rect">
            <a:avLst/>
          </a:prstGeom>
        </p:spPr>
      </p:pic>
    </p:spTree>
    <p:extLst>
      <p:ext uri="{BB962C8B-B14F-4D97-AF65-F5344CB8AC3E}">
        <p14:creationId xmlns:p14="http://schemas.microsoft.com/office/powerpoint/2010/main" val="347705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DD5AADB-3F0C-4A61-B9B8-25F14CEDED36}"/>
              </a:ext>
            </a:extLst>
          </p:cNvPr>
          <p:cNvSpPr>
            <a:spLocks noGrp="1"/>
          </p:cNvSpPr>
          <p:nvPr>
            <p:ph type="body" sz="quarter" idx="14"/>
          </p:nvPr>
        </p:nvSpPr>
        <p:spPr>
          <a:xfrm>
            <a:off x="3920838" y="1547476"/>
            <a:ext cx="5092534" cy="4572000"/>
          </a:xfrm>
        </p:spPr>
        <p:txBody>
          <a:bodyPr/>
          <a:lstStyle/>
          <a:p>
            <a:pPr marL="0" indent="0" algn="just">
              <a:buNone/>
            </a:pPr>
            <a:r>
              <a:rPr lang="nl-BE" sz="2000" dirty="0"/>
              <a:t>Bibliothecaris/Informatiemanager</a:t>
            </a:r>
          </a:p>
          <a:p>
            <a:pPr marL="0" indent="0" algn="just">
              <a:buNone/>
            </a:pPr>
            <a:r>
              <a:rPr lang="nl-BE" sz="1400" dirty="0"/>
              <a:t>Het ontwikkelen van een beleidsvisie en het leiden en coördineren van een bibliotheek, documentatiecentrum of informatiedienst teneinde de gebruikers een optimale dienstverlening te bezorgen en de maatschappelijke rol en de doelstellingen van de bibliotheek, het documentatiecentrum of de informatiedienst te realiseren.</a:t>
            </a:r>
          </a:p>
          <a:p>
            <a:pPr marL="0" indent="0" algn="just">
              <a:buNone/>
            </a:pPr>
            <a:endParaRPr lang="nl-BE" sz="1600" dirty="0"/>
          </a:p>
          <a:p>
            <a:pPr marL="0" indent="0" algn="just">
              <a:buNone/>
            </a:pPr>
            <a:r>
              <a:rPr lang="nl-BE" sz="2000" dirty="0"/>
              <a:t>Bibliotheekdeskundige/Informatiedeskundige</a:t>
            </a:r>
          </a:p>
          <a:p>
            <a:pPr marL="0" indent="0" algn="just">
              <a:buNone/>
            </a:pPr>
            <a:r>
              <a:rPr lang="nl-BE" sz="1400" dirty="0"/>
              <a:t>Het coördineren en operationeel leiden van een team, een afdeling of een project binnen een bibliotheek, leercentrum, documentatie-centrum of informatiedienst teneinde het bibliotheekbeleid te implementeren in functie van de maatschappelijke rol en de doelstellingen van de organisatie.</a:t>
            </a:r>
          </a:p>
          <a:p>
            <a:pPr marL="0" indent="0" algn="just">
              <a:buNone/>
            </a:pPr>
            <a:endParaRPr lang="nl-BE" sz="1600" dirty="0"/>
          </a:p>
          <a:p>
            <a:pPr marL="0" indent="0" algn="just">
              <a:buNone/>
            </a:pPr>
            <a:r>
              <a:rPr lang="nl-BE" sz="2000" dirty="0"/>
              <a:t>Bibliotheekmedewerker/Informatiebemiddelaar</a:t>
            </a:r>
          </a:p>
          <a:p>
            <a:pPr marL="0" indent="0" algn="just">
              <a:buNone/>
            </a:pPr>
            <a:r>
              <a:rPr lang="nl-BE" sz="1400" dirty="0"/>
              <a:t>Het verzorgen en toegankelijk maken van de eigen collectie en een breder informatieaanbod en het begeleiden van de gebruikers van een bibliotheek, leercentrum, documentatiecentrum of </a:t>
            </a:r>
            <a:r>
              <a:rPr lang="nl-BE" sz="1400" dirty="0" err="1"/>
              <a:t>informatie-dienst</a:t>
            </a:r>
            <a:r>
              <a:rPr lang="nl-BE" sz="1400" dirty="0"/>
              <a:t> teneinde hen een optimale dienstverlening te bieden vanuit de maatschappelijke rol en de doelstellingen van de organisatie.</a:t>
            </a:r>
          </a:p>
        </p:txBody>
      </p:sp>
      <p:sp>
        <p:nvSpPr>
          <p:cNvPr id="3" name="Titel 2">
            <a:extLst>
              <a:ext uri="{FF2B5EF4-FFF2-40B4-BE49-F238E27FC236}">
                <a16:creationId xmlns:a16="http://schemas.microsoft.com/office/drawing/2014/main" id="{42DF891F-2BA4-408F-8BF2-B45920102F94}"/>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Vlaamse kwalificatiestructuur</a:t>
            </a:r>
          </a:p>
        </p:txBody>
      </p:sp>
      <p:graphicFrame>
        <p:nvGraphicFramePr>
          <p:cNvPr id="4" name="Diagram 3">
            <a:extLst>
              <a:ext uri="{FF2B5EF4-FFF2-40B4-BE49-F238E27FC236}">
                <a16:creationId xmlns:a16="http://schemas.microsoft.com/office/drawing/2014/main" id="{9886D5FB-222D-433D-82EB-FEA62B737805}"/>
              </a:ext>
            </a:extLst>
          </p:cNvPr>
          <p:cNvGraphicFramePr/>
          <p:nvPr>
            <p:extLst>
              <p:ext uri="{D42A27DB-BD31-4B8C-83A1-F6EECF244321}">
                <p14:modId xmlns:p14="http://schemas.microsoft.com/office/powerpoint/2010/main" val="3273402684"/>
              </p:ext>
            </p:extLst>
          </p:nvPr>
        </p:nvGraphicFramePr>
        <p:xfrm>
          <a:off x="0" y="2077742"/>
          <a:ext cx="4256314" cy="351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Rechte verbindingslijn met pijl 6">
            <a:extLst>
              <a:ext uri="{FF2B5EF4-FFF2-40B4-BE49-F238E27FC236}">
                <a16:creationId xmlns:a16="http://schemas.microsoft.com/office/drawing/2014/main" id="{B7470A64-76C0-4D9D-A241-17EEE34C287D}"/>
              </a:ext>
            </a:extLst>
          </p:cNvPr>
          <p:cNvCxnSpPr>
            <a:cxnSpLocks/>
          </p:cNvCxnSpPr>
          <p:nvPr/>
        </p:nvCxnSpPr>
        <p:spPr>
          <a:xfrm>
            <a:off x="2286000" y="3918857"/>
            <a:ext cx="1578429" cy="87085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0662F119-1FDB-44BD-893E-112737A8E805}"/>
              </a:ext>
            </a:extLst>
          </p:cNvPr>
          <p:cNvCxnSpPr>
            <a:cxnSpLocks/>
          </p:cNvCxnSpPr>
          <p:nvPr/>
        </p:nvCxnSpPr>
        <p:spPr>
          <a:xfrm>
            <a:off x="2229592" y="3190553"/>
            <a:ext cx="169124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A3B424D2-BD58-4122-8D60-3B1C86BCFB20}"/>
              </a:ext>
            </a:extLst>
          </p:cNvPr>
          <p:cNvCxnSpPr>
            <a:cxnSpLocks/>
          </p:cNvCxnSpPr>
          <p:nvPr/>
        </p:nvCxnSpPr>
        <p:spPr>
          <a:xfrm flipV="1">
            <a:off x="2257795" y="1719943"/>
            <a:ext cx="1606634" cy="7977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5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3D266D-D4B5-4BA0-BB20-D0CE571D6E05}"/>
              </a:ext>
            </a:extLst>
          </p:cNvPr>
          <p:cNvSpPr>
            <a:spLocks noGrp="1"/>
          </p:cNvSpPr>
          <p:nvPr>
            <p:ph type="body" sz="quarter" idx="14"/>
          </p:nvPr>
        </p:nvSpPr>
        <p:spPr/>
        <p:txBody>
          <a:bodyPr/>
          <a:lstStyle/>
          <a:p>
            <a:endParaRPr lang="nl-BE" dirty="0"/>
          </a:p>
        </p:txBody>
      </p:sp>
      <p:sp>
        <p:nvSpPr>
          <p:cNvPr id="3" name="Titel 2">
            <a:extLst>
              <a:ext uri="{FF2B5EF4-FFF2-40B4-BE49-F238E27FC236}">
                <a16:creationId xmlns:a16="http://schemas.microsoft.com/office/drawing/2014/main" id="{44218138-86FB-4C08-AEB4-D562189E0B5E}"/>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Vlaamse kwalificatiestructuur</a:t>
            </a:r>
            <a:endParaRPr lang="nl-BE" sz="3400" dirty="0"/>
          </a:p>
        </p:txBody>
      </p:sp>
      <p:sp>
        <p:nvSpPr>
          <p:cNvPr id="4" name="Rechthoek: afgeronde diagonale hoeken 3">
            <a:extLst>
              <a:ext uri="{FF2B5EF4-FFF2-40B4-BE49-F238E27FC236}">
                <a16:creationId xmlns:a16="http://schemas.microsoft.com/office/drawing/2014/main" id="{13AC7379-3841-48B9-825B-CE9922741D41}"/>
              </a:ext>
            </a:extLst>
          </p:cNvPr>
          <p:cNvSpPr/>
          <p:nvPr/>
        </p:nvSpPr>
        <p:spPr>
          <a:xfrm>
            <a:off x="938150" y="1915886"/>
            <a:ext cx="7790213" cy="718457"/>
          </a:xfrm>
          <a:prstGeom prst="round2DiagRect">
            <a:avLst/>
          </a:prstGeom>
          <a:solidFill>
            <a:srgbClr val="24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latin typeface="Calibri" panose="020F0502020204030204" pitchFamily="34" charset="0"/>
              </a:rPr>
              <a:t>Beroepskwalificatie</a:t>
            </a:r>
          </a:p>
        </p:txBody>
      </p:sp>
      <p:sp>
        <p:nvSpPr>
          <p:cNvPr id="7" name="Rechthoek: afgeronde diagonale hoeken 6">
            <a:extLst>
              <a:ext uri="{FF2B5EF4-FFF2-40B4-BE49-F238E27FC236}">
                <a16:creationId xmlns:a16="http://schemas.microsoft.com/office/drawing/2014/main" id="{A1A3C28E-DDC3-45E8-A8DA-F6719F0F6D8F}"/>
              </a:ext>
            </a:extLst>
          </p:cNvPr>
          <p:cNvSpPr/>
          <p:nvPr/>
        </p:nvSpPr>
        <p:spPr>
          <a:xfrm>
            <a:off x="938150" y="3156857"/>
            <a:ext cx="2490850" cy="664029"/>
          </a:xfrm>
          <a:prstGeom prst="round2Diag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900" dirty="0">
                <a:latin typeface="Calibri" panose="020F0502020204030204" pitchFamily="34" charset="0"/>
              </a:rPr>
              <a:t>Onderwijs</a:t>
            </a:r>
          </a:p>
        </p:txBody>
      </p:sp>
      <p:sp>
        <p:nvSpPr>
          <p:cNvPr id="9" name="Rechthoek: afgeronde diagonale hoeken 8">
            <a:extLst>
              <a:ext uri="{FF2B5EF4-FFF2-40B4-BE49-F238E27FC236}">
                <a16:creationId xmlns:a16="http://schemas.microsoft.com/office/drawing/2014/main" id="{940328BB-ABD6-45CB-9992-76B987BC45F1}"/>
              </a:ext>
            </a:extLst>
          </p:cNvPr>
          <p:cNvSpPr/>
          <p:nvPr/>
        </p:nvSpPr>
        <p:spPr>
          <a:xfrm>
            <a:off x="3587831" y="3156857"/>
            <a:ext cx="2490850" cy="664029"/>
          </a:xfrm>
          <a:prstGeom prst="round2Diag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900" dirty="0">
                <a:latin typeface="Calibri" panose="020F0502020204030204" pitchFamily="34" charset="0"/>
              </a:rPr>
              <a:t>Opleiding</a:t>
            </a:r>
          </a:p>
        </p:txBody>
      </p:sp>
      <p:sp>
        <p:nvSpPr>
          <p:cNvPr id="10" name="Rechthoek: afgeronde diagonale hoeken 9">
            <a:extLst>
              <a:ext uri="{FF2B5EF4-FFF2-40B4-BE49-F238E27FC236}">
                <a16:creationId xmlns:a16="http://schemas.microsoft.com/office/drawing/2014/main" id="{E9B00B14-577E-46C3-8D9B-63692FECA9A2}"/>
              </a:ext>
            </a:extLst>
          </p:cNvPr>
          <p:cNvSpPr/>
          <p:nvPr/>
        </p:nvSpPr>
        <p:spPr>
          <a:xfrm>
            <a:off x="6237513" y="3156857"/>
            <a:ext cx="2490850" cy="664029"/>
          </a:xfrm>
          <a:prstGeom prst="round2Diag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900" dirty="0">
                <a:latin typeface="Calibri" panose="020F0502020204030204" pitchFamily="34" charset="0"/>
              </a:rPr>
              <a:t>EVC</a:t>
            </a:r>
          </a:p>
        </p:txBody>
      </p:sp>
      <p:cxnSp>
        <p:nvCxnSpPr>
          <p:cNvPr id="12" name="Rechte verbindingslijn met pijl 11">
            <a:extLst>
              <a:ext uri="{FF2B5EF4-FFF2-40B4-BE49-F238E27FC236}">
                <a16:creationId xmlns:a16="http://schemas.microsoft.com/office/drawing/2014/main" id="{E4C31303-2681-4150-9119-D4A678B59EEF}"/>
              </a:ext>
            </a:extLst>
          </p:cNvPr>
          <p:cNvCxnSpPr/>
          <p:nvPr/>
        </p:nvCxnSpPr>
        <p:spPr>
          <a:xfrm>
            <a:off x="2209800" y="2721429"/>
            <a:ext cx="0" cy="3592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1FC0EFC-EAC9-4804-A78A-C76E2E1CEEA3}"/>
              </a:ext>
            </a:extLst>
          </p:cNvPr>
          <p:cNvCxnSpPr/>
          <p:nvPr/>
        </p:nvCxnSpPr>
        <p:spPr>
          <a:xfrm>
            <a:off x="4811485" y="2721429"/>
            <a:ext cx="0" cy="3592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0965C1C-931C-4A35-8BA2-2EEADB678DBB}"/>
              </a:ext>
            </a:extLst>
          </p:cNvPr>
          <p:cNvCxnSpPr/>
          <p:nvPr/>
        </p:nvCxnSpPr>
        <p:spPr>
          <a:xfrm>
            <a:off x="7467600" y="2721429"/>
            <a:ext cx="0" cy="3592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31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pPr marL="0" indent="0">
              <a:buNone/>
            </a:pPr>
            <a:endParaRPr lang="nl-BE" dirty="0"/>
          </a:p>
          <a:p>
            <a:pPr marL="0" indent="0">
              <a:buNone/>
            </a:pPr>
            <a:endParaRPr lang="nl-BE" dirty="0"/>
          </a:p>
        </p:txBody>
      </p:sp>
      <p:pic>
        <p:nvPicPr>
          <p:cNvPr id="4" name="Afbeelding 3">
            <a:hlinkClick r:id="rId3"/>
            <a:extLst>
              <a:ext uri="{FF2B5EF4-FFF2-40B4-BE49-F238E27FC236}">
                <a16:creationId xmlns:a16="http://schemas.microsoft.com/office/drawing/2014/main" id="{230EB1A4-36CA-4D84-A5DC-E713F4DBA8E4}"/>
              </a:ext>
            </a:extLst>
          </p:cNvPr>
          <p:cNvPicPr>
            <a:picLocks noChangeAspect="1"/>
          </p:cNvPicPr>
          <p:nvPr/>
        </p:nvPicPr>
        <p:blipFill>
          <a:blip r:embed="rId4"/>
          <a:stretch>
            <a:fillRect/>
          </a:stretch>
        </p:blipFill>
        <p:spPr>
          <a:xfrm>
            <a:off x="1353230" y="2331583"/>
            <a:ext cx="7134225" cy="2543175"/>
          </a:xfrm>
          <a:prstGeom prst="rect">
            <a:avLst/>
          </a:prstGeom>
        </p:spPr>
      </p:pic>
    </p:spTree>
    <p:extLst>
      <p:ext uri="{BB962C8B-B14F-4D97-AF65-F5344CB8AC3E}">
        <p14:creationId xmlns:p14="http://schemas.microsoft.com/office/powerpoint/2010/main" val="104549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3D266D-D4B5-4BA0-BB20-D0CE571D6E05}"/>
              </a:ext>
            </a:extLst>
          </p:cNvPr>
          <p:cNvSpPr>
            <a:spLocks noGrp="1"/>
          </p:cNvSpPr>
          <p:nvPr>
            <p:ph type="body" sz="quarter" idx="14"/>
          </p:nvPr>
        </p:nvSpPr>
        <p:spPr>
          <a:xfrm>
            <a:off x="938151" y="1579418"/>
            <a:ext cx="7790213" cy="5026098"/>
          </a:xfrm>
        </p:spPr>
        <p:txBody>
          <a:bodyPr/>
          <a:lstStyle/>
          <a:p>
            <a:pPr lvl="1"/>
            <a:r>
              <a:rPr lang="nl-BE" dirty="0"/>
              <a:t>Onderwijs</a:t>
            </a:r>
          </a:p>
          <a:p>
            <a:pPr lvl="2" algn="just"/>
            <a:r>
              <a:rPr lang="nl-BE" dirty="0">
                <a:latin typeface="Calibri" panose="020F0502020204030204" pitchFamily="34" charset="0"/>
              </a:rPr>
              <a:t>een afgerond en ingeschaald geheel van competenties die noodzakelijk zijn om maatschappelijk te functioneren en te participeren, waarmee verdere studies in het secundair of in het hoger onderwijs kunnen worden aangevat of waarmee beroepsactiviteiten kunnen worden uitgeoefend</a:t>
            </a:r>
          </a:p>
          <a:p>
            <a:pPr marL="576000" lvl="2" indent="0" algn="just">
              <a:buNone/>
            </a:pPr>
            <a:endParaRPr lang="nl-BE" dirty="0">
              <a:latin typeface="Calibri" panose="020F0502020204030204" pitchFamily="34" charset="0"/>
            </a:endParaRPr>
          </a:p>
          <a:p>
            <a:pPr lvl="3" algn="just"/>
            <a:r>
              <a:rPr lang="nl-BE" dirty="0">
                <a:latin typeface="Calibri" panose="020F0502020204030204" pitchFamily="34" charset="0"/>
              </a:rPr>
              <a:t>Secundair onderwijs (1-4)</a:t>
            </a:r>
          </a:p>
          <a:p>
            <a:pPr lvl="3" algn="just"/>
            <a:endParaRPr lang="nl-BE" dirty="0">
              <a:latin typeface="Calibri" panose="020F0502020204030204" pitchFamily="34" charset="0"/>
            </a:endParaRPr>
          </a:p>
          <a:p>
            <a:pPr marL="864000" lvl="3" indent="0" algn="just">
              <a:buNone/>
            </a:pPr>
            <a:endParaRPr lang="nl-BE" dirty="0">
              <a:latin typeface="Calibri" panose="020F0502020204030204" pitchFamily="34" charset="0"/>
            </a:endParaRPr>
          </a:p>
          <a:p>
            <a:pPr marL="864000" lvl="3" indent="0" algn="just">
              <a:buNone/>
            </a:pPr>
            <a:endParaRPr lang="nl-BE" dirty="0">
              <a:latin typeface="Calibri" panose="020F0502020204030204" pitchFamily="34" charset="0"/>
            </a:endParaRPr>
          </a:p>
          <a:p>
            <a:pPr marL="864000" lvl="3" indent="0" algn="just">
              <a:buNone/>
            </a:pPr>
            <a:endParaRPr lang="nl-BE" dirty="0">
              <a:latin typeface="Calibri" panose="020F0502020204030204" pitchFamily="34" charset="0"/>
            </a:endParaRPr>
          </a:p>
          <a:p>
            <a:pPr marL="864000" lvl="3" indent="0" algn="just">
              <a:buNone/>
            </a:pPr>
            <a:endParaRPr lang="nl-BE" dirty="0">
              <a:latin typeface="Calibri" panose="020F0502020204030204" pitchFamily="34" charset="0"/>
            </a:endParaRPr>
          </a:p>
          <a:p>
            <a:pPr marL="864000" lvl="3" indent="0" algn="just">
              <a:buNone/>
            </a:pPr>
            <a:endParaRPr lang="nl-BE" dirty="0">
              <a:latin typeface="Calibri" panose="020F0502020204030204" pitchFamily="34" charset="0"/>
            </a:endParaRPr>
          </a:p>
          <a:p>
            <a:pPr lvl="3" algn="just"/>
            <a:r>
              <a:rPr lang="nl-BE" dirty="0">
                <a:latin typeface="Calibri" panose="020F0502020204030204" pitchFamily="34" charset="0"/>
              </a:rPr>
              <a:t>Hoger beroepsonderwijs (5)</a:t>
            </a:r>
          </a:p>
          <a:p>
            <a:pPr lvl="3" algn="just"/>
            <a:r>
              <a:rPr lang="nl-BE" dirty="0">
                <a:latin typeface="Calibri" panose="020F0502020204030204" pitchFamily="34" charset="0"/>
              </a:rPr>
              <a:t>Hoger onderwijs (6-7)</a:t>
            </a:r>
          </a:p>
        </p:txBody>
      </p:sp>
      <p:sp>
        <p:nvSpPr>
          <p:cNvPr id="3" name="Titel 2">
            <a:extLst>
              <a:ext uri="{FF2B5EF4-FFF2-40B4-BE49-F238E27FC236}">
                <a16:creationId xmlns:a16="http://schemas.microsoft.com/office/drawing/2014/main" id="{44218138-86FB-4C08-AEB4-D562189E0B5E}"/>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Onderwijs</a:t>
            </a:r>
            <a:endParaRPr lang="nl-BE" sz="3400" dirty="0"/>
          </a:p>
        </p:txBody>
      </p:sp>
      <p:graphicFrame>
        <p:nvGraphicFramePr>
          <p:cNvPr id="4" name="Tabel 3">
            <a:extLst>
              <a:ext uri="{FF2B5EF4-FFF2-40B4-BE49-F238E27FC236}">
                <a16:creationId xmlns:a16="http://schemas.microsoft.com/office/drawing/2014/main" id="{F3BBA95B-10EC-42CB-8A70-2ABE8DE50FB3}"/>
              </a:ext>
            </a:extLst>
          </p:cNvPr>
          <p:cNvGraphicFramePr>
            <a:graphicFrameLocks noGrp="1"/>
          </p:cNvGraphicFramePr>
          <p:nvPr>
            <p:extLst>
              <p:ext uri="{D42A27DB-BD31-4B8C-83A1-F6EECF244321}">
                <p14:modId xmlns:p14="http://schemas.microsoft.com/office/powerpoint/2010/main" val="316881663"/>
              </p:ext>
            </p:extLst>
          </p:nvPr>
        </p:nvGraphicFramePr>
        <p:xfrm>
          <a:off x="2088108" y="3989531"/>
          <a:ext cx="6309815" cy="1691640"/>
        </p:xfrm>
        <a:graphic>
          <a:graphicData uri="http://schemas.openxmlformats.org/drawingml/2006/table">
            <a:tbl>
              <a:tblPr firstRow="1" bandRow="1">
                <a:tableStyleId>{5C22544A-7EE6-4342-B048-85BDC9FD1C3A}</a:tableStyleId>
              </a:tblPr>
              <a:tblGrid>
                <a:gridCol w="2067170">
                  <a:extLst>
                    <a:ext uri="{9D8B030D-6E8A-4147-A177-3AD203B41FA5}">
                      <a16:colId xmlns:a16="http://schemas.microsoft.com/office/drawing/2014/main" val="915810350"/>
                    </a:ext>
                  </a:extLst>
                </a:gridCol>
                <a:gridCol w="1356139">
                  <a:extLst>
                    <a:ext uri="{9D8B030D-6E8A-4147-A177-3AD203B41FA5}">
                      <a16:colId xmlns:a16="http://schemas.microsoft.com/office/drawing/2014/main" val="3567382244"/>
                    </a:ext>
                  </a:extLst>
                </a:gridCol>
                <a:gridCol w="1469151">
                  <a:extLst>
                    <a:ext uri="{9D8B030D-6E8A-4147-A177-3AD203B41FA5}">
                      <a16:colId xmlns:a16="http://schemas.microsoft.com/office/drawing/2014/main" val="3686126256"/>
                    </a:ext>
                  </a:extLst>
                </a:gridCol>
                <a:gridCol w="1417355">
                  <a:extLst>
                    <a:ext uri="{9D8B030D-6E8A-4147-A177-3AD203B41FA5}">
                      <a16:colId xmlns:a16="http://schemas.microsoft.com/office/drawing/2014/main" val="2106113110"/>
                    </a:ext>
                  </a:extLst>
                </a:gridCol>
              </a:tblGrid>
              <a:tr h="370840">
                <a:tc>
                  <a:txBody>
                    <a:bodyPr/>
                    <a:lstStyle/>
                    <a:p>
                      <a:endParaRPr lang="nl-BE" sz="1600" dirty="0">
                        <a:latin typeface="Calibri" panose="020F0502020204030204" pitchFamily="34" charset="0"/>
                      </a:endParaRPr>
                    </a:p>
                  </a:txBody>
                  <a:tcPr>
                    <a:solidFill>
                      <a:srgbClr val="247FB0"/>
                    </a:solidFill>
                  </a:tcPr>
                </a:tc>
                <a:tc>
                  <a:txBody>
                    <a:bodyPr/>
                    <a:lstStyle/>
                    <a:p>
                      <a:r>
                        <a:rPr lang="nl-BE" sz="1600" dirty="0">
                          <a:latin typeface="Calibri" panose="020F0502020204030204" pitchFamily="34" charset="0"/>
                        </a:rPr>
                        <a:t>Doorstroom</a:t>
                      </a:r>
                    </a:p>
                    <a:p>
                      <a:r>
                        <a:rPr lang="nl-BE" sz="1600" dirty="0">
                          <a:latin typeface="Calibri" panose="020F0502020204030204" pitchFamily="34" charset="0"/>
                        </a:rPr>
                        <a:t>finaliteit</a:t>
                      </a:r>
                    </a:p>
                  </a:txBody>
                  <a:tcPr>
                    <a:solidFill>
                      <a:srgbClr val="247FB0"/>
                    </a:solidFill>
                  </a:tcPr>
                </a:tc>
                <a:tc>
                  <a:txBody>
                    <a:bodyPr/>
                    <a:lstStyle/>
                    <a:p>
                      <a:r>
                        <a:rPr lang="nl-BE" sz="1600" dirty="0">
                          <a:latin typeface="Calibri" panose="020F0502020204030204" pitchFamily="34" charset="0"/>
                        </a:rPr>
                        <a:t>Dubbele </a:t>
                      </a:r>
                    </a:p>
                    <a:p>
                      <a:r>
                        <a:rPr lang="nl-BE" sz="1600" dirty="0">
                          <a:latin typeface="Calibri" panose="020F0502020204030204" pitchFamily="34" charset="0"/>
                        </a:rPr>
                        <a:t>finaliteit</a:t>
                      </a:r>
                    </a:p>
                  </a:txBody>
                  <a:tcPr>
                    <a:solidFill>
                      <a:srgbClr val="247FB0"/>
                    </a:solidFill>
                  </a:tcPr>
                </a:tc>
                <a:tc>
                  <a:txBody>
                    <a:bodyPr/>
                    <a:lstStyle/>
                    <a:p>
                      <a:r>
                        <a:rPr lang="nl-BE" sz="1600" dirty="0">
                          <a:latin typeface="Calibri" panose="020F0502020204030204" pitchFamily="34" charset="0"/>
                        </a:rPr>
                        <a:t>Arbeidsmarkt</a:t>
                      </a:r>
                    </a:p>
                    <a:p>
                      <a:r>
                        <a:rPr lang="nl-BE" sz="1600" dirty="0">
                          <a:latin typeface="Calibri" panose="020F0502020204030204" pitchFamily="34" charset="0"/>
                        </a:rPr>
                        <a:t>finaliteit</a:t>
                      </a:r>
                    </a:p>
                  </a:txBody>
                  <a:tcPr>
                    <a:solidFill>
                      <a:srgbClr val="247FB0"/>
                    </a:solidFill>
                  </a:tcPr>
                </a:tc>
                <a:extLst>
                  <a:ext uri="{0D108BD9-81ED-4DB2-BD59-A6C34878D82A}">
                    <a16:rowId xmlns:a16="http://schemas.microsoft.com/office/drawing/2014/main" val="2109397938"/>
                  </a:ext>
                </a:extLst>
              </a:tr>
              <a:tr h="370840">
                <a:tc>
                  <a:txBody>
                    <a:bodyPr/>
                    <a:lstStyle/>
                    <a:p>
                      <a:r>
                        <a:rPr lang="nl-BE" sz="1600" dirty="0">
                          <a:latin typeface="Calibri" panose="020F0502020204030204" pitchFamily="34" charset="0"/>
                        </a:rPr>
                        <a:t>Eindtermen</a:t>
                      </a: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extLst>
                  <a:ext uri="{0D108BD9-81ED-4DB2-BD59-A6C34878D82A}">
                    <a16:rowId xmlns:a16="http://schemas.microsoft.com/office/drawing/2014/main" val="2466581421"/>
                  </a:ext>
                </a:extLst>
              </a:tr>
              <a:tr h="370840">
                <a:tc>
                  <a:txBody>
                    <a:bodyPr/>
                    <a:lstStyle/>
                    <a:p>
                      <a:r>
                        <a:rPr lang="nl-BE" sz="1600" dirty="0">
                          <a:latin typeface="Calibri" panose="020F0502020204030204" pitchFamily="34" charset="0"/>
                        </a:rPr>
                        <a:t>Specifieke eindtermen</a:t>
                      </a: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tc>
                  <a:txBody>
                    <a:bodyPr/>
                    <a:lstStyle/>
                    <a:p>
                      <a:pPr algn="ctr"/>
                      <a:endParaRPr lang="nl-BE" sz="1600" dirty="0">
                        <a:latin typeface="Calibri" panose="020F0502020204030204" pitchFamily="34" charset="0"/>
                      </a:endParaRPr>
                    </a:p>
                  </a:txBody>
                  <a:tcPr>
                    <a:solidFill>
                      <a:schemeClr val="bg1">
                        <a:lumMod val="65000"/>
                      </a:schemeClr>
                    </a:solidFill>
                  </a:tcPr>
                </a:tc>
                <a:extLst>
                  <a:ext uri="{0D108BD9-81ED-4DB2-BD59-A6C34878D82A}">
                    <a16:rowId xmlns:a16="http://schemas.microsoft.com/office/drawing/2014/main" val="1552322244"/>
                  </a:ext>
                </a:extLst>
              </a:tr>
              <a:tr h="370840">
                <a:tc>
                  <a:txBody>
                    <a:bodyPr/>
                    <a:lstStyle/>
                    <a:p>
                      <a:r>
                        <a:rPr lang="nl-BE" sz="1600" dirty="0">
                          <a:latin typeface="Calibri" panose="020F0502020204030204" pitchFamily="34" charset="0"/>
                        </a:rPr>
                        <a:t>Beroepskwalificaties</a:t>
                      </a:r>
                    </a:p>
                  </a:txBody>
                  <a:tcPr>
                    <a:solidFill>
                      <a:schemeClr val="bg1">
                        <a:lumMod val="65000"/>
                      </a:schemeClr>
                    </a:solidFill>
                  </a:tcPr>
                </a:tc>
                <a:tc>
                  <a:txBody>
                    <a:bodyPr/>
                    <a:lstStyle/>
                    <a:p>
                      <a:pPr algn="ctr"/>
                      <a:endParaRPr lang="nl-BE" sz="1600">
                        <a:latin typeface="Calibri" panose="020F0502020204030204" pitchFamily="34" charset="0"/>
                      </a:endParaRP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tc>
                  <a:txBody>
                    <a:bodyPr/>
                    <a:lstStyle/>
                    <a:p>
                      <a:pPr algn="ctr"/>
                      <a:r>
                        <a:rPr lang="nl-BE" sz="1600" dirty="0">
                          <a:latin typeface="Calibri" panose="020F0502020204030204" pitchFamily="34" charset="0"/>
                        </a:rPr>
                        <a:t>x</a:t>
                      </a:r>
                    </a:p>
                  </a:txBody>
                  <a:tcPr>
                    <a:solidFill>
                      <a:schemeClr val="bg1">
                        <a:lumMod val="65000"/>
                      </a:schemeClr>
                    </a:solidFill>
                  </a:tcPr>
                </a:tc>
                <a:extLst>
                  <a:ext uri="{0D108BD9-81ED-4DB2-BD59-A6C34878D82A}">
                    <a16:rowId xmlns:a16="http://schemas.microsoft.com/office/drawing/2014/main" val="3040557107"/>
                  </a:ext>
                </a:extLst>
              </a:tr>
            </a:tbl>
          </a:graphicData>
        </a:graphic>
      </p:graphicFrame>
    </p:spTree>
    <p:extLst>
      <p:ext uri="{BB962C8B-B14F-4D97-AF65-F5344CB8AC3E}">
        <p14:creationId xmlns:p14="http://schemas.microsoft.com/office/powerpoint/2010/main" val="377406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3D266D-D4B5-4BA0-BB20-D0CE571D6E05}"/>
              </a:ext>
            </a:extLst>
          </p:cNvPr>
          <p:cNvSpPr>
            <a:spLocks noGrp="1"/>
          </p:cNvSpPr>
          <p:nvPr>
            <p:ph type="body" sz="quarter" idx="14"/>
          </p:nvPr>
        </p:nvSpPr>
        <p:spPr/>
        <p:txBody>
          <a:bodyPr/>
          <a:lstStyle/>
          <a:p>
            <a:pPr marL="576000" lvl="2" indent="0">
              <a:buNone/>
            </a:pPr>
            <a:endParaRPr lang="nl-BE" dirty="0"/>
          </a:p>
          <a:p>
            <a:pPr lvl="1"/>
            <a:r>
              <a:rPr lang="nl-BE" dirty="0"/>
              <a:t>Opleiding</a:t>
            </a:r>
          </a:p>
          <a:p>
            <a:pPr lvl="2"/>
            <a:r>
              <a:rPr lang="nl-BE" dirty="0"/>
              <a:t>Opleidingstrajecten efficiënt opbouwen</a:t>
            </a:r>
          </a:p>
          <a:p>
            <a:pPr lvl="2"/>
            <a:r>
              <a:rPr lang="nl-BE" dirty="0"/>
              <a:t>Opleidingstrajecten op eenzelfde manier opbouwen over de aanbieders heen</a:t>
            </a:r>
          </a:p>
          <a:p>
            <a:pPr marL="576000" lvl="2" indent="0">
              <a:buNone/>
            </a:pPr>
            <a:endParaRPr lang="nl-BE" dirty="0"/>
          </a:p>
        </p:txBody>
      </p:sp>
      <p:sp>
        <p:nvSpPr>
          <p:cNvPr id="3" name="Titel 2">
            <a:extLst>
              <a:ext uri="{FF2B5EF4-FFF2-40B4-BE49-F238E27FC236}">
                <a16:creationId xmlns:a16="http://schemas.microsoft.com/office/drawing/2014/main" id="{44218138-86FB-4C08-AEB4-D562189E0B5E}"/>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Opleiding</a:t>
            </a:r>
            <a:endParaRPr lang="nl-BE" sz="3400" dirty="0"/>
          </a:p>
        </p:txBody>
      </p:sp>
      <p:pic>
        <p:nvPicPr>
          <p:cNvPr id="4" name="Afbeelding 3">
            <a:extLst>
              <a:ext uri="{FF2B5EF4-FFF2-40B4-BE49-F238E27FC236}">
                <a16:creationId xmlns:a16="http://schemas.microsoft.com/office/drawing/2014/main" id="{91BAB30C-BF83-4D03-A834-E737F2EDF634}"/>
              </a:ext>
            </a:extLst>
          </p:cNvPr>
          <p:cNvPicPr>
            <a:picLocks noChangeAspect="1"/>
          </p:cNvPicPr>
          <p:nvPr/>
        </p:nvPicPr>
        <p:blipFill>
          <a:blip r:embed="rId3"/>
          <a:stretch>
            <a:fillRect/>
          </a:stretch>
        </p:blipFill>
        <p:spPr>
          <a:xfrm>
            <a:off x="2199239" y="3591983"/>
            <a:ext cx="4953684" cy="2331145"/>
          </a:xfrm>
          <a:prstGeom prst="rect">
            <a:avLst/>
          </a:prstGeom>
        </p:spPr>
      </p:pic>
    </p:spTree>
    <p:extLst>
      <p:ext uri="{BB962C8B-B14F-4D97-AF65-F5344CB8AC3E}">
        <p14:creationId xmlns:p14="http://schemas.microsoft.com/office/powerpoint/2010/main" val="97937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3D266D-D4B5-4BA0-BB20-D0CE571D6E05}"/>
              </a:ext>
            </a:extLst>
          </p:cNvPr>
          <p:cNvSpPr>
            <a:spLocks noGrp="1"/>
          </p:cNvSpPr>
          <p:nvPr>
            <p:ph type="body" sz="quarter" idx="14"/>
          </p:nvPr>
        </p:nvSpPr>
        <p:spPr/>
        <p:txBody>
          <a:bodyPr/>
          <a:lstStyle/>
          <a:p>
            <a:pPr marL="576000" lvl="2" indent="0">
              <a:buNone/>
            </a:pPr>
            <a:endParaRPr lang="nl-BE" dirty="0"/>
          </a:p>
          <a:p>
            <a:pPr lvl="1"/>
            <a:r>
              <a:rPr lang="nl-BE" dirty="0"/>
              <a:t>EVC </a:t>
            </a:r>
          </a:p>
          <a:p>
            <a:pPr lvl="2"/>
            <a:r>
              <a:rPr lang="nl-BE" dirty="0"/>
              <a:t>Erkennen van verworven competenties non-formeel of informeel leren</a:t>
            </a:r>
          </a:p>
          <a:p>
            <a:pPr lvl="2"/>
            <a:r>
              <a:rPr lang="nl-BE" dirty="0"/>
              <a:t>Versnipperd beleid &gt; Geïntegreerd beleid</a:t>
            </a:r>
          </a:p>
          <a:p>
            <a:pPr lvl="2"/>
            <a:r>
              <a:rPr lang="nl-BE" dirty="0"/>
              <a:t>2 fasen, 4 stappen</a:t>
            </a:r>
          </a:p>
          <a:p>
            <a:pPr lvl="3"/>
            <a:r>
              <a:rPr lang="nl-BE" dirty="0"/>
              <a:t>Herkennen: </a:t>
            </a:r>
          </a:p>
          <a:p>
            <a:pPr lvl="4"/>
            <a:r>
              <a:rPr lang="nl-BE" dirty="0"/>
              <a:t>identificeren </a:t>
            </a:r>
          </a:p>
          <a:p>
            <a:pPr lvl="4"/>
            <a:r>
              <a:rPr lang="nl-BE" dirty="0"/>
              <a:t>documenteren </a:t>
            </a:r>
          </a:p>
          <a:p>
            <a:pPr lvl="3"/>
            <a:r>
              <a:rPr lang="nl-BE" dirty="0"/>
              <a:t>Erkennen: </a:t>
            </a:r>
          </a:p>
          <a:p>
            <a:pPr lvl="4"/>
            <a:r>
              <a:rPr lang="nl-BE" dirty="0"/>
              <a:t>beoordelen </a:t>
            </a:r>
          </a:p>
          <a:p>
            <a:pPr lvl="4"/>
            <a:r>
              <a:rPr lang="nl-BE" dirty="0"/>
              <a:t>certificeren</a:t>
            </a:r>
          </a:p>
        </p:txBody>
      </p:sp>
      <p:sp>
        <p:nvSpPr>
          <p:cNvPr id="3" name="Titel 2">
            <a:extLst>
              <a:ext uri="{FF2B5EF4-FFF2-40B4-BE49-F238E27FC236}">
                <a16:creationId xmlns:a16="http://schemas.microsoft.com/office/drawing/2014/main" id="{44218138-86FB-4C08-AEB4-D562189E0B5E}"/>
              </a:ext>
            </a:extLst>
          </p:cNvPr>
          <p:cNvSpPr>
            <a:spLocks noGrp="1"/>
          </p:cNvSpPr>
          <p:nvPr>
            <p:ph type="title"/>
          </p:nvPr>
        </p:nvSpPr>
        <p:spPr/>
        <p:txBody>
          <a:bodyPr/>
          <a:lstStyle/>
          <a:p>
            <a:r>
              <a:rPr lang="nl-BE" sz="3600" dirty="0"/>
              <a:t>| BELEID</a:t>
            </a:r>
            <a:br>
              <a:rPr lang="nl-BE" dirty="0"/>
            </a:br>
            <a:r>
              <a:rPr lang="nl-BE" sz="3400" dirty="0">
                <a:solidFill>
                  <a:schemeClr val="bg1">
                    <a:lumMod val="65000"/>
                  </a:schemeClr>
                </a:solidFill>
              </a:rPr>
              <a:t>EVC</a:t>
            </a:r>
            <a:endParaRPr lang="nl-BE" sz="3400" dirty="0"/>
          </a:p>
        </p:txBody>
      </p:sp>
    </p:spTree>
    <p:extLst>
      <p:ext uri="{BB962C8B-B14F-4D97-AF65-F5344CB8AC3E}">
        <p14:creationId xmlns:p14="http://schemas.microsoft.com/office/powerpoint/2010/main" val="156053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4422212-31D4-4BC8-AC99-79BBBD236AB1}"/>
              </a:ext>
            </a:extLst>
          </p:cNvPr>
          <p:cNvSpPr>
            <a:spLocks noGrp="1"/>
          </p:cNvSpPr>
          <p:nvPr>
            <p:ph type="body" sz="quarter" idx="14"/>
          </p:nvPr>
        </p:nvSpPr>
        <p:spPr/>
        <p:txBody>
          <a:bodyPr/>
          <a:lstStyle/>
          <a:p>
            <a:endParaRPr lang="nl-BE" dirty="0"/>
          </a:p>
          <a:p>
            <a:r>
              <a:rPr lang="nl-BE" dirty="0"/>
              <a:t>Voorbeeld</a:t>
            </a:r>
          </a:p>
          <a:p>
            <a:pPr marL="0" indent="0">
              <a:buNone/>
            </a:pPr>
            <a:r>
              <a:rPr lang="nl-BE" dirty="0"/>
              <a:t>Nauwe samenwerking met VDAB </a:t>
            </a:r>
          </a:p>
          <a:p>
            <a:pPr lvl="1"/>
            <a:r>
              <a:rPr lang="nl-BE" dirty="0"/>
              <a:t>Zelfde referentiekader</a:t>
            </a:r>
          </a:p>
          <a:p>
            <a:pPr lvl="2"/>
            <a:r>
              <a:rPr lang="nl-BE" dirty="0"/>
              <a:t>Vacaturematching</a:t>
            </a:r>
          </a:p>
          <a:p>
            <a:pPr lvl="2"/>
            <a:r>
              <a:rPr lang="nl-BE" dirty="0"/>
              <a:t>Mijn loopbaan</a:t>
            </a:r>
          </a:p>
          <a:p>
            <a:pPr marL="576000" lvl="2" indent="0">
              <a:buNone/>
            </a:pPr>
            <a:endParaRPr lang="nl-BE" dirty="0"/>
          </a:p>
        </p:txBody>
      </p:sp>
      <p:sp>
        <p:nvSpPr>
          <p:cNvPr id="3" name="Titel 2">
            <a:extLst>
              <a:ext uri="{FF2B5EF4-FFF2-40B4-BE49-F238E27FC236}">
                <a16:creationId xmlns:a16="http://schemas.microsoft.com/office/drawing/2014/main" id="{C9EEAC8D-2E32-400C-9B46-D32D50A026D7}"/>
              </a:ext>
            </a:extLst>
          </p:cNvPr>
          <p:cNvSpPr>
            <a:spLocks noGrp="1"/>
          </p:cNvSpPr>
          <p:nvPr>
            <p:ph type="title"/>
          </p:nvPr>
        </p:nvSpPr>
        <p:spPr/>
        <p:txBody>
          <a:bodyPr/>
          <a:lstStyle/>
          <a:p>
            <a:r>
              <a:rPr lang="nl-BE" sz="4000" dirty="0"/>
              <a:t>| BELEID</a:t>
            </a:r>
            <a:br>
              <a:rPr lang="nl-BE" dirty="0"/>
            </a:br>
            <a:r>
              <a:rPr lang="nl-BE" sz="4000" dirty="0">
                <a:solidFill>
                  <a:schemeClr val="bg1">
                    <a:lumMod val="65000"/>
                  </a:schemeClr>
                </a:solidFill>
              </a:rPr>
              <a:t>Vanuit andere beleidsdomeinen</a:t>
            </a:r>
            <a:endParaRPr lang="nl-BE" dirty="0"/>
          </a:p>
        </p:txBody>
      </p:sp>
    </p:spTree>
    <p:extLst>
      <p:ext uri="{BB962C8B-B14F-4D97-AF65-F5344CB8AC3E}">
        <p14:creationId xmlns:p14="http://schemas.microsoft.com/office/powerpoint/2010/main" val="155695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5056"/>
          <a:stretch/>
        </p:blipFill>
        <p:spPr>
          <a:xfrm>
            <a:off x="289956" y="-1"/>
            <a:ext cx="8854044" cy="4595577"/>
          </a:xfrm>
        </p:spPr>
      </p:pic>
      <p:grpSp>
        <p:nvGrpSpPr>
          <p:cNvPr id="8" name="Groeperen 10"/>
          <p:cNvGrpSpPr/>
          <p:nvPr/>
        </p:nvGrpSpPr>
        <p:grpSpPr>
          <a:xfrm>
            <a:off x="288000" y="3410881"/>
            <a:ext cx="8856000" cy="3447119"/>
            <a:chOff x="288000" y="3410881"/>
            <a:chExt cx="8856000" cy="3447119"/>
          </a:xfrm>
        </p:grpSpPr>
        <p:sp>
          <p:nvSpPr>
            <p:cNvPr id="9" name="Rechthoek 8"/>
            <p:cNvSpPr/>
            <p:nvPr/>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Rechthoekige driehoek 9"/>
            <p:cNvSpPr/>
            <p:nvPr/>
          </p:nvSpPr>
          <p:spPr>
            <a:xfrm flipH="1">
              <a:off x="288000" y="3410881"/>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grpSp>
      <p:sp>
        <p:nvSpPr>
          <p:cNvPr id="12" name="Titel 4">
            <a:extLst>
              <a:ext uri="{FF2B5EF4-FFF2-40B4-BE49-F238E27FC236}">
                <a16:creationId xmlns:a16="http://schemas.microsoft.com/office/drawing/2014/main" id="{B71CFC66-D595-4D7C-811A-95AAE68C1EF6}"/>
              </a:ext>
            </a:extLst>
          </p:cNvPr>
          <p:cNvSpPr txBox="1">
            <a:spLocks/>
          </p:cNvSpPr>
          <p:nvPr/>
        </p:nvSpPr>
        <p:spPr>
          <a:xfrm>
            <a:off x="773485" y="4274881"/>
            <a:ext cx="7292829" cy="1810233"/>
          </a:xfrm>
          <a:prstGeom prst="rect">
            <a:avLst/>
          </a:prstGeom>
        </p:spPr>
        <p:txBody>
          <a:bodyPr vert="horz" lIns="0" tIns="0" rIns="0" bIns="0" rtlCol="0" anchor="t" anchorCtr="0">
            <a:noAutofit/>
          </a:bodyPr>
          <a:lstStyle>
            <a:lvl1pPr indent="0" algn="l" defTabSz="914400" rtl="0" eaLnBrk="1" latinLnBrk="0" hangingPunct="1">
              <a:lnSpc>
                <a:spcPts val="3800"/>
              </a:lnSpc>
              <a:spcBef>
                <a:spcPct val="0"/>
              </a:spcBef>
              <a:buNone/>
              <a:defRPr sz="3700" b="0" i="0" kern="1200">
                <a:solidFill>
                  <a:schemeClr val="bg1"/>
                </a:solidFill>
                <a:latin typeface="Calibri" panose="020F0502020204030204" pitchFamily="34" charset="0"/>
                <a:ea typeface="+mj-ea"/>
                <a:cs typeface="Calibri" panose="020F0502020204030204" pitchFamily="34" charset="0"/>
              </a:defRPr>
            </a:lvl1pPr>
          </a:lstStyle>
          <a:p>
            <a:br>
              <a:rPr lang="nl-BE" dirty="0">
                <a:solidFill>
                  <a:schemeClr val="tx1"/>
                </a:solidFill>
              </a:rPr>
            </a:br>
            <a:r>
              <a:rPr lang="nl-BE" sz="3000" dirty="0">
                <a:solidFill>
                  <a:schemeClr val="tx1"/>
                </a:solidFill>
              </a:rPr>
              <a:t>MEER INFORMATIE:</a:t>
            </a:r>
            <a:br>
              <a:rPr lang="nl-BE" sz="3400" dirty="0">
                <a:solidFill>
                  <a:schemeClr val="tx1"/>
                </a:solidFill>
              </a:rPr>
            </a:br>
            <a:r>
              <a:rPr lang="nl-BE" sz="2800" dirty="0">
                <a:solidFill>
                  <a:srgbClr val="247FB0"/>
                </a:solidFill>
              </a:rPr>
              <a:t>www.vlaamsekwalificatiestructuur.be www.erkennenvancompetenties.be</a:t>
            </a:r>
          </a:p>
        </p:txBody>
      </p:sp>
    </p:spTree>
    <p:extLst>
      <p:ext uri="{BB962C8B-B14F-4D97-AF65-F5344CB8AC3E}">
        <p14:creationId xmlns:p14="http://schemas.microsoft.com/office/powerpoint/2010/main" val="91976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109" y="-32368"/>
            <a:ext cx="11397673" cy="689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2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F2C4D78-1390-42E9-82B2-159128B2D3B3}"/>
              </a:ext>
            </a:extLst>
          </p:cNvPr>
          <p:cNvSpPr>
            <a:spLocks noGrp="1"/>
          </p:cNvSpPr>
          <p:nvPr>
            <p:ph type="body" sz="quarter" idx="14"/>
          </p:nvPr>
        </p:nvSpPr>
        <p:spPr/>
        <p:txBody>
          <a:bodyPr/>
          <a:lstStyle/>
          <a:p>
            <a:pPr marL="0" indent="0" algn="just">
              <a:buNone/>
            </a:pPr>
            <a:r>
              <a:rPr lang="nl-BE" sz="1800" i="1" dirty="0" err="1">
                <a:solidFill>
                  <a:schemeClr val="bg1">
                    <a:lumMod val="50000"/>
                  </a:schemeClr>
                </a:solidFill>
                <a:latin typeface="Calibri" panose="020F0502020204030204" pitchFamily="34" charset="0"/>
              </a:rPr>
              <a:t>Laurijssen</a:t>
            </a:r>
            <a:r>
              <a:rPr lang="nl-BE" sz="1800" i="1" dirty="0">
                <a:solidFill>
                  <a:schemeClr val="bg1">
                    <a:lumMod val="50000"/>
                  </a:schemeClr>
                </a:solidFill>
                <a:latin typeface="Calibri" panose="020F0502020204030204" pitchFamily="34" charset="0"/>
              </a:rPr>
              <a:t>, I. &amp; </a:t>
            </a:r>
            <a:r>
              <a:rPr lang="nl-BE" sz="1800" i="1" dirty="0" err="1">
                <a:solidFill>
                  <a:schemeClr val="bg1">
                    <a:lumMod val="50000"/>
                  </a:schemeClr>
                </a:solidFill>
                <a:latin typeface="Calibri" panose="020F0502020204030204" pitchFamily="34" charset="0"/>
              </a:rPr>
              <a:t>Glorieux</a:t>
            </a:r>
            <a:r>
              <a:rPr lang="nl-BE" sz="1800" i="1" dirty="0">
                <a:solidFill>
                  <a:schemeClr val="bg1">
                    <a:lumMod val="50000"/>
                  </a:schemeClr>
                </a:solidFill>
                <a:latin typeface="Calibri" panose="020F0502020204030204" pitchFamily="34" charset="0"/>
              </a:rPr>
              <a:t>, I. (2017). De arbeidsmarktperspectieven van een </a:t>
            </a:r>
            <a:r>
              <a:rPr lang="nl-BE" sz="1800" i="1" dirty="0" err="1">
                <a:solidFill>
                  <a:schemeClr val="bg1">
                    <a:lumMod val="50000"/>
                  </a:schemeClr>
                </a:solidFill>
                <a:latin typeface="Calibri" panose="020F0502020204030204" pitchFamily="34" charset="0"/>
              </a:rPr>
              <a:t>beroeps-gerichte</a:t>
            </a:r>
            <a:r>
              <a:rPr lang="nl-BE" sz="1800" i="1" dirty="0">
                <a:solidFill>
                  <a:schemeClr val="bg1">
                    <a:lumMod val="50000"/>
                  </a:schemeClr>
                </a:solidFill>
                <a:latin typeface="Calibri" panose="020F0502020204030204" pitchFamily="34" charset="0"/>
              </a:rPr>
              <a:t> opleiding. Een analyse van de eerste jaren van Vlaamse schoolverlaters op de arbeidsmarkt. Gent: Steunpunt Onderwijsonderzoek.</a:t>
            </a:r>
          </a:p>
          <a:p>
            <a:pPr marL="0" indent="0">
              <a:buNone/>
            </a:pPr>
            <a:endParaRPr lang="nl-NL" dirty="0">
              <a:solidFill>
                <a:schemeClr val="accent2"/>
              </a:solidFill>
              <a:latin typeface="Calibri" panose="020F0502020204030204" pitchFamily="34" charset="0"/>
            </a:endParaRPr>
          </a:p>
          <a:p>
            <a:pPr marL="0" indent="0" algn="just">
              <a:buNone/>
            </a:pPr>
            <a:r>
              <a:rPr lang="nl-BE" dirty="0">
                <a:solidFill>
                  <a:schemeClr val="accent2"/>
                </a:solidFill>
                <a:latin typeface="Calibri" panose="020F0502020204030204" pitchFamily="34" charset="0"/>
              </a:rPr>
              <a:t>Er wordt nagegaan of de initiële voordelen voor beroepsopgeleide jongeren ten opzichte van de algemeen opgeleide jongeren verminderen na enkele jaren op de arbeidsmarkt en of dit zowel voor de tewerkstellingskansen als het loon opgaat.</a:t>
            </a:r>
          </a:p>
          <a:p>
            <a:pPr marL="0" indent="0">
              <a:buNone/>
            </a:pPr>
            <a:endParaRPr lang="nl-NL" dirty="0">
              <a:solidFill>
                <a:schemeClr val="accent2"/>
              </a:solidFill>
              <a:latin typeface="Calibri" panose="020F0502020204030204" pitchFamily="34" charset="0"/>
            </a:endParaRPr>
          </a:p>
          <a:p>
            <a:pPr>
              <a:buFontTx/>
              <a:buChar char="-"/>
            </a:pPr>
            <a:r>
              <a:rPr lang="nl-NL" dirty="0">
                <a:solidFill>
                  <a:schemeClr val="accent2"/>
                </a:solidFill>
                <a:latin typeface="Calibri" panose="020F0502020204030204" pitchFamily="34" charset="0"/>
              </a:rPr>
              <a:t>Schoolverlaters zowel secundair onderwijs als hoger onderwijs </a:t>
            </a:r>
            <a:r>
              <a:rPr lang="nl-NL" dirty="0">
                <a:solidFill>
                  <a:schemeClr val="bg1">
                    <a:lumMod val="50000"/>
                  </a:schemeClr>
                </a:solidFill>
                <a:latin typeface="Calibri" panose="020F0502020204030204" pitchFamily="34" charset="0"/>
              </a:rPr>
              <a:t>(opleidingsniveau: gedetailleerde categorieën)</a:t>
            </a:r>
          </a:p>
          <a:p>
            <a:pPr>
              <a:buFontTx/>
              <a:buChar char="-"/>
            </a:pPr>
            <a:r>
              <a:rPr lang="nl-NL" dirty="0">
                <a:solidFill>
                  <a:schemeClr val="accent2"/>
                </a:solidFill>
                <a:latin typeface="Calibri" panose="020F0502020204030204" pitchFamily="34" charset="0"/>
              </a:rPr>
              <a:t>Periode van 5 jaar</a:t>
            </a:r>
          </a:p>
          <a:p>
            <a:pPr marL="576000" lvl="2" indent="0">
              <a:buNone/>
            </a:pPr>
            <a:endParaRPr lang="nl-NL" dirty="0"/>
          </a:p>
          <a:p>
            <a:pPr lvl="1">
              <a:buFontTx/>
              <a:buChar char="-"/>
            </a:pPr>
            <a:endParaRPr lang="nl-NL" dirty="0">
              <a:solidFill>
                <a:schemeClr val="accent2"/>
              </a:solidFill>
            </a:endParaRPr>
          </a:p>
          <a:p>
            <a:pPr marL="0" indent="0">
              <a:buNone/>
            </a:pPr>
            <a:endParaRPr lang="nl-BE" dirty="0"/>
          </a:p>
        </p:txBody>
      </p:sp>
      <p:sp>
        <p:nvSpPr>
          <p:cNvPr id="3" name="Titel 2">
            <a:extLst>
              <a:ext uri="{FF2B5EF4-FFF2-40B4-BE49-F238E27FC236}">
                <a16:creationId xmlns:a16="http://schemas.microsoft.com/office/drawing/2014/main" id="{3F49507B-2042-49C8-AA88-403BD47DE6FC}"/>
              </a:ext>
            </a:extLst>
          </p:cNvPr>
          <p:cNvSpPr>
            <a:spLocks noGrp="1"/>
          </p:cNvSpPr>
          <p:nvPr>
            <p:ph type="title"/>
          </p:nvPr>
        </p:nvSpPr>
        <p:spPr/>
        <p:txBody>
          <a:bodyPr/>
          <a:lstStyle/>
          <a:p>
            <a:r>
              <a:rPr lang="nl-BE" sz="3600" dirty="0"/>
              <a:t>| ONDERZOEK</a:t>
            </a:r>
          </a:p>
        </p:txBody>
      </p:sp>
    </p:spTree>
    <p:extLst>
      <p:ext uri="{BB962C8B-B14F-4D97-AF65-F5344CB8AC3E}">
        <p14:creationId xmlns:p14="http://schemas.microsoft.com/office/powerpoint/2010/main" val="191011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C9D0B2C-11C9-43E7-9415-4B876661BCC9}"/>
              </a:ext>
            </a:extLst>
          </p:cNvPr>
          <p:cNvSpPr>
            <a:spLocks noGrp="1"/>
          </p:cNvSpPr>
          <p:nvPr>
            <p:ph type="title"/>
          </p:nvPr>
        </p:nvSpPr>
        <p:spPr/>
        <p:txBody>
          <a:bodyPr/>
          <a:lstStyle/>
          <a:p>
            <a:r>
              <a:rPr lang="nl-BE" sz="3600" dirty="0"/>
              <a:t>| ONDERZOEK</a:t>
            </a:r>
          </a:p>
        </p:txBody>
      </p:sp>
      <p:pic>
        <p:nvPicPr>
          <p:cNvPr id="5" name="Afbeelding 4">
            <a:extLst>
              <a:ext uri="{FF2B5EF4-FFF2-40B4-BE49-F238E27FC236}">
                <a16:creationId xmlns:a16="http://schemas.microsoft.com/office/drawing/2014/main" id="{4B0FC289-E650-471E-AE06-DFFA84EF338D}"/>
              </a:ext>
            </a:extLst>
          </p:cNvPr>
          <p:cNvPicPr>
            <a:picLocks noChangeAspect="1"/>
          </p:cNvPicPr>
          <p:nvPr/>
        </p:nvPicPr>
        <p:blipFill>
          <a:blip r:embed="rId3"/>
          <a:stretch>
            <a:fillRect/>
          </a:stretch>
        </p:blipFill>
        <p:spPr>
          <a:xfrm>
            <a:off x="922235" y="1491990"/>
            <a:ext cx="7806129" cy="4387851"/>
          </a:xfrm>
          <a:prstGeom prst="rect">
            <a:avLst/>
          </a:prstGeom>
        </p:spPr>
      </p:pic>
      <p:sp>
        <p:nvSpPr>
          <p:cNvPr id="8" name="Rechthoek 7">
            <a:extLst>
              <a:ext uri="{FF2B5EF4-FFF2-40B4-BE49-F238E27FC236}">
                <a16:creationId xmlns:a16="http://schemas.microsoft.com/office/drawing/2014/main" id="{C0FA5B7F-8C3A-4D41-B878-7E4FBAA27362}"/>
              </a:ext>
            </a:extLst>
          </p:cNvPr>
          <p:cNvSpPr/>
          <p:nvPr/>
        </p:nvSpPr>
        <p:spPr>
          <a:xfrm>
            <a:off x="939740" y="6232025"/>
            <a:ext cx="7521872" cy="400110"/>
          </a:xfrm>
          <a:prstGeom prst="rect">
            <a:avLst/>
          </a:prstGeom>
        </p:spPr>
        <p:txBody>
          <a:bodyPr wrap="square">
            <a:spAutoFit/>
          </a:bodyPr>
          <a:lstStyle/>
          <a:p>
            <a:pPr algn="just"/>
            <a:r>
              <a:rPr lang="nl-BE" sz="1000" i="1" dirty="0" err="1">
                <a:solidFill>
                  <a:schemeClr val="bg1">
                    <a:lumMod val="50000"/>
                  </a:schemeClr>
                </a:solidFill>
                <a:latin typeface="Calibri" panose="020F0502020204030204" pitchFamily="34" charset="0"/>
              </a:rPr>
              <a:t>Laurijssen</a:t>
            </a:r>
            <a:r>
              <a:rPr lang="nl-BE" sz="1000" i="1" dirty="0">
                <a:solidFill>
                  <a:schemeClr val="bg1">
                    <a:lumMod val="50000"/>
                  </a:schemeClr>
                </a:solidFill>
                <a:latin typeface="Calibri" panose="020F0502020204030204" pitchFamily="34" charset="0"/>
              </a:rPr>
              <a:t>, I. &amp; </a:t>
            </a:r>
            <a:r>
              <a:rPr lang="nl-BE" sz="1000" i="1" dirty="0" err="1">
                <a:solidFill>
                  <a:schemeClr val="bg1">
                    <a:lumMod val="50000"/>
                  </a:schemeClr>
                </a:solidFill>
                <a:latin typeface="Calibri" panose="020F0502020204030204" pitchFamily="34" charset="0"/>
              </a:rPr>
              <a:t>Glorieux</a:t>
            </a:r>
            <a:r>
              <a:rPr lang="nl-BE" sz="1000" i="1" dirty="0">
                <a:solidFill>
                  <a:schemeClr val="bg1">
                    <a:lumMod val="50000"/>
                  </a:schemeClr>
                </a:solidFill>
                <a:latin typeface="Calibri" panose="020F0502020204030204" pitchFamily="34" charset="0"/>
              </a:rPr>
              <a:t>, I. (2017). De arbeidsmarktperspectieven van een </a:t>
            </a:r>
            <a:r>
              <a:rPr lang="nl-BE" sz="1000" i="1" dirty="0" err="1">
                <a:solidFill>
                  <a:schemeClr val="bg1">
                    <a:lumMod val="50000"/>
                  </a:schemeClr>
                </a:solidFill>
                <a:latin typeface="Calibri" panose="020F0502020204030204" pitchFamily="34" charset="0"/>
              </a:rPr>
              <a:t>beroeps-gerichte</a:t>
            </a:r>
            <a:r>
              <a:rPr lang="nl-BE" sz="1000" i="1" dirty="0">
                <a:solidFill>
                  <a:schemeClr val="bg1">
                    <a:lumMod val="50000"/>
                  </a:schemeClr>
                </a:solidFill>
                <a:latin typeface="Calibri" panose="020F0502020204030204" pitchFamily="34" charset="0"/>
              </a:rPr>
              <a:t> opleiding. Een analyse van de eerste jaren van Vlaamse schoolverlaters op de arbeidsmarkt. Gent: Steunpunt Onderwijsonderzoek.</a:t>
            </a:r>
          </a:p>
        </p:txBody>
      </p:sp>
    </p:spTree>
    <p:extLst>
      <p:ext uri="{BB962C8B-B14F-4D97-AF65-F5344CB8AC3E}">
        <p14:creationId xmlns:p14="http://schemas.microsoft.com/office/powerpoint/2010/main" val="144208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7DFA7F-0270-43ED-B2C5-1BEB00E4A00C}"/>
              </a:ext>
            </a:extLst>
          </p:cNvPr>
          <p:cNvSpPr>
            <a:spLocks noGrp="1"/>
          </p:cNvSpPr>
          <p:nvPr>
            <p:ph type="body" sz="quarter" idx="14"/>
          </p:nvPr>
        </p:nvSpPr>
        <p:spPr/>
        <p:txBody>
          <a:bodyPr/>
          <a:lstStyle/>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D602D8F5-3CA7-4559-9083-3004F77B90E4}"/>
              </a:ext>
            </a:extLst>
          </p:cNvPr>
          <p:cNvSpPr>
            <a:spLocks noGrp="1"/>
          </p:cNvSpPr>
          <p:nvPr>
            <p:ph type="title"/>
          </p:nvPr>
        </p:nvSpPr>
        <p:spPr/>
        <p:txBody>
          <a:bodyPr/>
          <a:lstStyle/>
          <a:p>
            <a:r>
              <a:rPr lang="nl-BE" sz="3600" dirty="0"/>
              <a:t>| ONDERZOEK</a:t>
            </a:r>
          </a:p>
        </p:txBody>
      </p:sp>
      <p:pic>
        <p:nvPicPr>
          <p:cNvPr id="5" name="Afbeelding 4">
            <a:extLst>
              <a:ext uri="{FF2B5EF4-FFF2-40B4-BE49-F238E27FC236}">
                <a16:creationId xmlns:a16="http://schemas.microsoft.com/office/drawing/2014/main" id="{E1656E96-1746-4A00-A9E2-A96DCDEC7966}"/>
              </a:ext>
            </a:extLst>
          </p:cNvPr>
          <p:cNvPicPr>
            <a:picLocks noChangeAspect="1"/>
          </p:cNvPicPr>
          <p:nvPr/>
        </p:nvPicPr>
        <p:blipFill>
          <a:blip r:embed="rId3"/>
          <a:stretch>
            <a:fillRect/>
          </a:stretch>
        </p:blipFill>
        <p:spPr>
          <a:xfrm>
            <a:off x="942888" y="1491990"/>
            <a:ext cx="7785476" cy="4446814"/>
          </a:xfrm>
          <a:prstGeom prst="rect">
            <a:avLst/>
          </a:prstGeom>
        </p:spPr>
      </p:pic>
      <p:sp>
        <p:nvSpPr>
          <p:cNvPr id="7" name="Rechthoek 6">
            <a:extLst>
              <a:ext uri="{FF2B5EF4-FFF2-40B4-BE49-F238E27FC236}">
                <a16:creationId xmlns:a16="http://schemas.microsoft.com/office/drawing/2014/main" id="{ACE141B7-988A-4280-8456-8D63C55D6070}"/>
              </a:ext>
            </a:extLst>
          </p:cNvPr>
          <p:cNvSpPr/>
          <p:nvPr/>
        </p:nvSpPr>
        <p:spPr>
          <a:xfrm>
            <a:off x="938151" y="6238846"/>
            <a:ext cx="7521872" cy="400110"/>
          </a:xfrm>
          <a:prstGeom prst="rect">
            <a:avLst/>
          </a:prstGeom>
        </p:spPr>
        <p:txBody>
          <a:bodyPr wrap="square">
            <a:spAutoFit/>
          </a:bodyPr>
          <a:lstStyle/>
          <a:p>
            <a:pPr algn="just"/>
            <a:r>
              <a:rPr lang="nl-BE" sz="1000" i="1" dirty="0" err="1">
                <a:solidFill>
                  <a:schemeClr val="bg1">
                    <a:lumMod val="50000"/>
                  </a:schemeClr>
                </a:solidFill>
                <a:latin typeface="Calibri" panose="020F0502020204030204" pitchFamily="34" charset="0"/>
              </a:rPr>
              <a:t>Laurijssen</a:t>
            </a:r>
            <a:r>
              <a:rPr lang="nl-BE" sz="1000" i="1" dirty="0">
                <a:solidFill>
                  <a:schemeClr val="bg1">
                    <a:lumMod val="50000"/>
                  </a:schemeClr>
                </a:solidFill>
                <a:latin typeface="Calibri" panose="020F0502020204030204" pitchFamily="34" charset="0"/>
              </a:rPr>
              <a:t>, I. &amp; </a:t>
            </a:r>
            <a:r>
              <a:rPr lang="nl-BE" sz="1000" i="1" dirty="0" err="1">
                <a:solidFill>
                  <a:schemeClr val="bg1">
                    <a:lumMod val="50000"/>
                  </a:schemeClr>
                </a:solidFill>
                <a:latin typeface="Calibri" panose="020F0502020204030204" pitchFamily="34" charset="0"/>
              </a:rPr>
              <a:t>Glorieux</a:t>
            </a:r>
            <a:r>
              <a:rPr lang="nl-BE" sz="1000" i="1" dirty="0">
                <a:solidFill>
                  <a:schemeClr val="bg1">
                    <a:lumMod val="50000"/>
                  </a:schemeClr>
                </a:solidFill>
                <a:latin typeface="Calibri" panose="020F0502020204030204" pitchFamily="34" charset="0"/>
              </a:rPr>
              <a:t>, I. (2017). De arbeidsmarktperspectieven van een </a:t>
            </a:r>
            <a:r>
              <a:rPr lang="nl-BE" sz="1000" i="1" dirty="0" err="1">
                <a:solidFill>
                  <a:schemeClr val="bg1">
                    <a:lumMod val="50000"/>
                  </a:schemeClr>
                </a:solidFill>
                <a:latin typeface="Calibri" panose="020F0502020204030204" pitchFamily="34" charset="0"/>
              </a:rPr>
              <a:t>beroeps-gerichte</a:t>
            </a:r>
            <a:r>
              <a:rPr lang="nl-BE" sz="1000" i="1" dirty="0">
                <a:solidFill>
                  <a:schemeClr val="bg1">
                    <a:lumMod val="50000"/>
                  </a:schemeClr>
                </a:solidFill>
                <a:latin typeface="Calibri" panose="020F0502020204030204" pitchFamily="34" charset="0"/>
              </a:rPr>
              <a:t> opleiding. Een analyse van de eerste jaren van Vlaamse schoolverlaters op de arbeidsmarkt. Gent: Steunpunt Onderwijsonderzoek.</a:t>
            </a:r>
          </a:p>
        </p:txBody>
      </p:sp>
    </p:spTree>
    <p:extLst>
      <p:ext uri="{BB962C8B-B14F-4D97-AF65-F5344CB8AC3E}">
        <p14:creationId xmlns:p14="http://schemas.microsoft.com/office/powerpoint/2010/main" val="259608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475D9F-4D84-4EC5-8F0B-C5A3FA912DE2}"/>
              </a:ext>
            </a:extLst>
          </p:cNvPr>
          <p:cNvSpPr>
            <a:spLocks noGrp="1"/>
          </p:cNvSpPr>
          <p:nvPr>
            <p:ph type="body" sz="quarter" idx="14"/>
          </p:nvPr>
        </p:nvSpPr>
        <p:spPr/>
        <p:txBody>
          <a:bodyPr/>
          <a:lstStyle/>
          <a:p>
            <a:pPr marL="0" indent="0">
              <a:buNone/>
            </a:pPr>
            <a:r>
              <a:rPr lang="nl-BE" sz="1800" i="1" dirty="0">
                <a:solidFill>
                  <a:schemeClr val="bg1">
                    <a:lumMod val="50000"/>
                  </a:schemeClr>
                </a:solidFill>
                <a:latin typeface="Calibri" panose="020F0502020204030204" pitchFamily="34" charset="0"/>
              </a:rPr>
              <a:t>Desmedt, E., </a:t>
            </a:r>
            <a:r>
              <a:rPr lang="nl-BE" sz="1800" i="1" dirty="0" err="1">
                <a:solidFill>
                  <a:schemeClr val="bg1">
                    <a:lumMod val="50000"/>
                  </a:schemeClr>
                </a:solidFill>
                <a:latin typeface="Calibri" panose="020F0502020204030204" pitchFamily="34" charset="0"/>
              </a:rPr>
              <a:t>Groenez</a:t>
            </a:r>
            <a:r>
              <a:rPr lang="nl-BE" sz="1800" i="1" dirty="0">
                <a:solidFill>
                  <a:schemeClr val="bg1">
                    <a:lumMod val="50000"/>
                  </a:schemeClr>
                </a:solidFill>
                <a:latin typeface="Calibri" panose="020F0502020204030204" pitchFamily="34" charset="0"/>
              </a:rPr>
              <a:t>, S. &amp; Van den Broeck, G. (2006). Onderzoek naar de systeem-kenmerken die de participatie aan levenslang leren in de EU-15 beïnvloeden. HIVA, </a:t>
            </a:r>
            <a:r>
              <a:rPr lang="nl-BE" sz="1800" i="1" dirty="0" err="1">
                <a:solidFill>
                  <a:schemeClr val="bg1">
                    <a:lumMod val="50000"/>
                  </a:schemeClr>
                </a:solidFill>
                <a:latin typeface="Calibri" panose="020F0502020204030204" pitchFamily="34" charset="0"/>
              </a:rPr>
              <a:t>KULeuven</a:t>
            </a:r>
            <a:r>
              <a:rPr lang="nl-BE" sz="1800" i="1" dirty="0">
                <a:solidFill>
                  <a:schemeClr val="bg1">
                    <a:lumMod val="50000"/>
                  </a:schemeClr>
                </a:solidFill>
                <a:latin typeface="Calibri" panose="020F0502020204030204" pitchFamily="34" charset="0"/>
              </a:rPr>
              <a:t>.</a:t>
            </a:r>
          </a:p>
          <a:p>
            <a:pPr marL="0" indent="0">
              <a:buNone/>
            </a:pPr>
            <a:endParaRPr lang="nl-BE" dirty="0"/>
          </a:p>
        </p:txBody>
      </p:sp>
      <p:sp>
        <p:nvSpPr>
          <p:cNvPr id="3" name="Titel 2">
            <a:extLst>
              <a:ext uri="{FF2B5EF4-FFF2-40B4-BE49-F238E27FC236}">
                <a16:creationId xmlns:a16="http://schemas.microsoft.com/office/drawing/2014/main" id="{14FD6DE3-CD5A-4A36-B8D8-1F424290A601}"/>
              </a:ext>
            </a:extLst>
          </p:cNvPr>
          <p:cNvSpPr>
            <a:spLocks noGrp="1"/>
          </p:cNvSpPr>
          <p:nvPr>
            <p:ph type="title"/>
          </p:nvPr>
        </p:nvSpPr>
        <p:spPr/>
        <p:txBody>
          <a:bodyPr/>
          <a:lstStyle/>
          <a:p>
            <a:r>
              <a:rPr lang="nl-BE" sz="3600" dirty="0"/>
              <a:t>| ONDERZOEK</a:t>
            </a:r>
          </a:p>
        </p:txBody>
      </p:sp>
      <p:pic>
        <p:nvPicPr>
          <p:cNvPr id="4" name="Afbeelding 3">
            <a:extLst>
              <a:ext uri="{FF2B5EF4-FFF2-40B4-BE49-F238E27FC236}">
                <a16:creationId xmlns:a16="http://schemas.microsoft.com/office/drawing/2014/main" id="{178FA9E2-4FA5-4301-A4EC-BB3EF8E25032}"/>
              </a:ext>
            </a:extLst>
          </p:cNvPr>
          <p:cNvPicPr>
            <a:picLocks noChangeAspect="1"/>
          </p:cNvPicPr>
          <p:nvPr/>
        </p:nvPicPr>
        <p:blipFill>
          <a:blip r:embed="rId3"/>
          <a:stretch>
            <a:fillRect/>
          </a:stretch>
        </p:blipFill>
        <p:spPr>
          <a:xfrm>
            <a:off x="1343735" y="2593475"/>
            <a:ext cx="6541193" cy="3984746"/>
          </a:xfrm>
          <a:prstGeom prst="rect">
            <a:avLst/>
          </a:prstGeom>
        </p:spPr>
      </p:pic>
    </p:spTree>
    <p:extLst>
      <p:ext uri="{BB962C8B-B14F-4D97-AF65-F5344CB8AC3E}">
        <p14:creationId xmlns:p14="http://schemas.microsoft.com/office/powerpoint/2010/main" val="217401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411BB5-9EC3-4C78-8AD0-E8CD3C17664A}"/>
              </a:ext>
            </a:extLst>
          </p:cNvPr>
          <p:cNvSpPr>
            <a:spLocks noGrp="1"/>
          </p:cNvSpPr>
          <p:nvPr>
            <p:ph type="body" sz="quarter" idx="14"/>
          </p:nvPr>
        </p:nvSpPr>
        <p:spPr>
          <a:xfrm>
            <a:off x="938151" y="1579418"/>
            <a:ext cx="8028428" cy="4572000"/>
          </a:xfrm>
        </p:spPr>
        <p:txBody>
          <a:bodyPr/>
          <a:lstStyle/>
          <a:p>
            <a:r>
              <a:rPr lang="nl-BE" dirty="0">
                <a:latin typeface="Calibri" panose="020F0502020204030204" pitchFamily="34" charset="0"/>
              </a:rPr>
              <a:t>Welke systeemkenmerken verklaren de verschillen tussen landen op het gebied van globale participatie aan levenslang leren?</a:t>
            </a:r>
          </a:p>
          <a:p>
            <a:pPr marL="0" indent="0">
              <a:buNone/>
            </a:pPr>
            <a:endParaRPr lang="nl-BE" dirty="0">
              <a:latin typeface="Calibri" panose="020F0502020204030204" pitchFamily="34" charset="0"/>
            </a:endParaRPr>
          </a:p>
          <a:p>
            <a:pPr marL="0" indent="0">
              <a:buNone/>
            </a:pPr>
            <a:endParaRPr lang="nl-BE" dirty="0">
              <a:latin typeface="Calibri" panose="020F0502020204030204" pitchFamily="34" charset="0"/>
            </a:endParaRPr>
          </a:p>
          <a:p>
            <a:pPr marL="0" indent="0">
              <a:buNone/>
            </a:pPr>
            <a:endParaRPr lang="nl-BE" dirty="0">
              <a:latin typeface="Calibri" panose="020F0502020204030204" pitchFamily="34" charset="0"/>
            </a:endParaRPr>
          </a:p>
          <a:p>
            <a:pPr marL="0" indent="0">
              <a:buNone/>
            </a:pPr>
            <a:endParaRPr lang="nl-BE" dirty="0">
              <a:latin typeface="Calibri" panose="020F0502020204030204" pitchFamily="34" charset="0"/>
            </a:endParaRPr>
          </a:p>
          <a:p>
            <a:pPr marL="0" indent="0">
              <a:buNone/>
            </a:pPr>
            <a:endParaRPr lang="nl-BE" dirty="0">
              <a:latin typeface="Calibri" panose="020F0502020204030204" pitchFamily="34" charset="0"/>
            </a:endParaRPr>
          </a:p>
          <a:p>
            <a:pPr lvl="1"/>
            <a:r>
              <a:rPr lang="nl-BE" sz="2000" dirty="0">
                <a:solidFill>
                  <a:schemeClr val="bg1">
                    <a:lumMod val="50000"/>
                  </a:schemeClr>
                </a:solidFill>
                <a:latin typeface="Calibri" panose="020F0502020204030204" pitchFamily="34" charset="0"/>
              </a:rPr>
              <a:t>Hoe meer mensen aan het werk, hoe meer participatie aan levenslang leren.</a:t>
            </a:r>
          </a:p>
          <a:p>
            <a:pPr lvl="1"/>
            <a:r>
              <a:rPr lang="nl-BE" sz="2000" dirty="0">
                <a:solidFill>
                  <a:schemeClr val="bg1">
                    <a:lumMod val="50000"/>
                  </a:schemeClr>
                </a:solidFill>
                <a:latin typeface="Calibri" panose="020F0502020204030204" pitchFamily="34" charset="0"/>
              </a:rPr>
              <a:t>Ook de hypothese dat participatie aan levenslang leren een vorm van compensatie voor gebrek aan specialisatie in het initieel onderwijs is, zou kunnen gelden.</a:t>
            </a:r>
          </a:p>
          <a:p>
            <a:pPr lvl="1"/>
            <a:r>
              <a:rPr lang="nl-BE" sz="2000" dirty="0">
                <a:solidFill>
                  <a:schemeClr val="bg1">
                    <a:lumMod val="50000"/>
                  </a:schemeClr>
                </a:solidFill>
                <a:latin typeface="Calibri" panose="020F0502020204030204" pitchFamily="34" charset="0"/>
              </a:rPr>
              <a:t>Volwassenen gaan niet deelnemen aan programma’s van lage kwaliteit waarvan de opbrengsten niet duidelijk zijn. Door een systeem van kwaliteitscontrole en de accreditatie van publieke en private aanbieders kan de overheid deze factor beïnvloeden.</a:t>
            </a:r>
          </a:p>
        </p:txBody>
      </p:sp>
      <p:sp>
        <p:nvSpPr>
          <p:cNvPr id="3" name="Titel 2">
            <a:extLst>
              <a:ext uri="{FF2B5EF4-FFF2-40B4-BE49-F238E27FC236}">
                <a16:creationId xmlns:a16="http://schemas.microsoft.com/office/drawing/2014/main" id="{E9C1B808-15C0-42F9-9239-420D283B4750}"/>
              </a:ext>
            </a:extLst>
          </p:cNvPr>
          <p:cNvSpPr>
            <a:spLocks noGrp="1"/>
          </p:cNvSpPr>
          <p:nvPr>
            <p:ph type="title"/>
          </p:nvPr>
        </p:nvSpPr>
        <p:spPr/>
        <p:txBody>
          <a:bodyPr/>
          <a:lstStyle/>
          <a:p>
            <a:r>
              <a:rPr lang="nl-BE" sz="3600" dirty="0"/>
              <a:t>| ONDERZOEK</a:t>
            </a:r>
          </a:p>
        </p:txBody>
      </p:sp>
      <p:pic>
        <p:nvPicPr>
          <p:cNvPr id="4" name="Afbeelding 3">
            <a:extLst>
              <a:ext uri="{FF2B5EF4-FFF2-40B4-BE49-F238E27FC236}">
                <a16:creationId xmlns:a16="http://schemas.microsoft.com/office/drawing/2014/main" id="{396AAF7B-295D-440A-A2B0-2C31A5252A97}"/>
              </a:ext>
            </a:extLst>
          </p:cNvPr>
          <p:cNvPicPr>
            <a:picLocks noChangeAspect="1"/>
          </p:cNvPicPr>
          <p:nvPr/>
        </p:nvPicPr>
        <p:blipFill>
          <a:blip r:embed="rId3"/>
          <a:stretch>
            <a:fillRect/>
          </a:stretch>
        </p:blipFill>
        <p:spPr>
          <a:xfrm>
            <a:off x="3401280" y="2217691"/>
            <a:ext cx="2235246" cy="1677317"/>
          </a:xfrm>
          <a:prstGeom prst="rect">
            <a:avLst/>
          </a:prstGeom>
        </p:spPr>
      </p:pic>
    </p:spTree>
    <p:extLst>
      <p:ext uri="{BB962C8B-B14F-4D97-AF65-F5344CB8AC3E}">
        <p14:creationId xmlns:p14="http://schemas.microsoft.com/office/powerpoint/2010/main" val="198838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1A6F6B-8058-4959-9775-A29419904B6C}"/>
              </a:ext>
            </a:extLst>
          </p:cNvPr>
          <p:cNvPicPr>
            <a:picLocks noChangeAspect="1"/>
          </p:cNvPicPr>
          <p:nvPr/>
        </p:nvPicPr>
        <p:blipFill>
          <a:blip r:embed="rId3"/>
          <a:stretch>
            <a:fillRect/>
          </a:stretch>
        </p:blipFill>
        <p:spPr>
          <a:xfrm>
            <a:off x="1746913" y="2481392"/>
            <a:ext cx="5936775" cy="4099329"/>
          </a:xfrm>
          <a:prstGeom prst="rect">
            <a:avLst/>
          </a:prstGeom>
        </p:spPr>
      </p:pic>
      <p:sp>
        <p:nvSpPr>
          <p:cNvPr id="2" name="Tijdelijke aanduiding voor tekst 1">
            <a:extLst>
              <a:ext uri="{FF2B5EF4-FFF2-40B4-BE49-F238E27FC236}">
                <a16:creationId xmlns:a16="http://schemas.microsoft.com/office/drawing/2014/main" id="{DCE4EF60-EE97-4C05-8289-A9E921F96AD7}"/>
              </a:ext>
            </a:extLst>
          </p:cNvPr>
          <p:cNvSpPr>
            <a:spLocks noGrp="1"/>
          </p:cNvSpPr>
          <p:nvPr>
            <p:ph type="body" sz="quarter" idx="14"/>
          </p:nvPr>
        </p:nvSpPr>
        <p:spPr>
          <a:xfrm>
            <a:off x="938151" y="1579418"/>
            <a:ext cx="7932894" cy="2951639"/>
          </a:xfrm>
        </p:spPr>
        <p:txBody>
          <a:bodyPr/>
          <a:lstStyle/>
          <a:p>
            <a:pPr marL="0" indent="0">
              <a:buNone/>
            </a:pPr>
            <a:r>
              <a:rPr lang="nl-BE" sz="1800" dirty="0">
                <a:solidFill>
                  <a:schemeClr val="bg1">
                    <a:lumMod val="50000"/>
                  </a:schemeClr>
                </a:solidFill>
                <a:latin typeface="Calibri" panose="020F0502020204030204" pitchFamily="34" charset="0"/>
              </a:rPr>
              <a:t>Levenslang leren, Beleidsaanbevelingen (2010) Studie uitgevoerd in opdracht van het provinciebestuur West-Vlaanderen en de consortia Volwassenenonderwijs </a:t>
            </a:r>
            <a:r>
              <a:rPr lang="nl-BE" sz="1800" dirty="0" err="1">
                <a:solidFill>
                  <a:schemeClr val="bg1">
                    <a:lumMod val="50000"/>
                  </a:schemeClr>
                </a:solidFill>
                <a:latin typeface="Calibri" panose="020F0502020204030204" pitchFamily="34" charset="0"/>
              </a:rPr>
              <a:t>Menes</a:t>
            </a:r>
            <a:r>
              <a:rPr lang="nl-BE" sz="1800" dirty="0">
                <a:solidFill>
                  <a:schemeClr val="bg1">
                    <a:lumMod val="50000"/>
                  </a:schemeClr>
                </a:solidFill>
                <a:latin typeface="Calibri" panose="020F0502020204030204" pitchFamily="34" charset="0"/>
              </a:rPr>
              <a:t> en Webro.</a:t>
            </a:r>
          </a:p>
          <a:p>
            <a:endParaRPr lang="nl-BE" dirty="0"/>
          </a:p>
        </p:txBody>
      </p:sp>
      <p:sp>
        <p:nvSpPr>
          <p:cNvPr id="3" name="Titel 2">
            <a:extLst>
              <a:ext uri="{FF2B5EF4-FFF2-40B4-BE49-F238E27FC236}">
                <a16:creationId xmlns:a16="http://schemas.microsoft.com/office/drawing/2014/main" id="{D93A4ED8-015C-43CF-91B6-5D51B0112AC2}"/>
              </a:ext>
            </a:extLst>
          </p:cNvPr>
          <p:cNvSpPr>
            <a:spLocks noGrp="1"/>
          </p:cNvSpPr>
          <p:nvPr>
            <p:ph type="title"/>
          </p:nvPr>
        </p:nvSpPr>
        <p:spPr/>
        <p:txBody>
          <a:bodyPr/>
          <a:lstStyle/>
          <a:p>
            <a:r>
              <a:rPr lang="nl-BE" sz="3600" dirty="0"/>
              <a:t>| ONDERZOEK</a:t>
            </a:r>
          </a:p>
        </p:txBody>
      </p:sp>
    </p:spTree>
    <p:extLst>
      <p:ext uri="{BB962C8B-B14F-4D97-AF65-F5344CB8AC3E}">
        <p14:creationId xmlns:p14="http://schemas.microsoft.com/office/powerpoint/2010/main" val="3450999526"/>
      </p:ext>
    </p:extLst>
  </p:cSld>
  <p:clrMapOvr>
    <a:masterClrMapping/>
  </p:clrMapOvr>
</p:sld>
</file>

<file path=ppt/theme/theme1.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4428</TotalTime>
  <Words>1127</Words>
  <Application>Microsoft Office PowerPoint</Application>
  <PresentationFormat>Diavoorstelling (4:3)</PresentationFormat>
  <Paragraphs>203</Paragraphs>
  <Slides>24</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FlandersArtSans-Regular</vt:lpstr>
      <vt:lpstr>FlandersArtSerif-Regular</vt:lpstr>
      <vt:lpstr>Aangepast ontwerp</vt:lpstr>
      <vt:lpstr>|LEVENSLANG LEREN </vt:lpstr>
      <vt:lpstr>PowerPoint-presentatie</vt:lpstr>
      <vt:lpstr>PowerPoint-presentatie</vt:lpstr>
      <vt:lpstr>| ONDERZOEK</vt:lpstr>
      <vt:lpstr>| ONDERZOEK</vt:lpstr>
      <vt:lpstr>| ONDERZOEK</vt:lpstr>
      <vt:lpstr>| ONDERZOEK</vt:lpstr>
      <vt:lpstr>| ONDERZOEK</vt:lpstr>
      <vt:lpstr>| ONDERZOEK</vt:lpstr>
      <vt:lpstr>| ONDERZOEK</vt:lpstr>
      <vt:lpstr>| ONDERZOEK</vt:lpstr>
      <vt:lpstr>| ONDERZOEK</vt:lpstr>
      <vt:lpstr>| PRAKTIJK</vt:lpstr>
      <vt:lpstr>| BELEID </vt:lpstr>
      <vt:lpstr>| BELEID Vlaanderen</vt:lpstr>
      <vt:lpstr>| BELEID Europa</vt:lpstr>
      <vt:lpstr>| BELEID Vlaamse kwalificatiestructuur</vt:lpstr>
      <vt:lpstr>| BELEID Vlaamse kwalificatiestructuur</vt:lpstr>
      <vt:lpstr>| BELEID Vlaamse kwalificatiestructuur</vt:lpstr>
      <vt:lpstr>| BELEID Onderwijs</vt:lpstr>
      <vt:lpstr>| BELEID Opleiding</vt:lpstr>
      <vt:lpstr>| BELEID EVC</vt:lpstr>
      <vt:lpstr>| BELEID Vanuit andere beleidsdomeinen</vt:lpstr>
      <vt:lpstr>PowerPoint-presentatie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AHOVOS</dc:title>
  <dc:creator>ann.bronselaer@ond.vlaanderen.be</dc:creator>
  <cp:lastModifiedBy>Bonte, Sarah</cp:lastModifiedBy>
  <cp:revision>197</cp:revision>
  <cp:lastPrinted>2018-04-23T15:40:35Z</cp:lastPrinted>
  <dcterms:created xsi:type="dcterms:W3CDTF">2014-06-26T11:20:41Z</dcterms:created>
  <dcterms:modified xsi:type="dcterms:W3CDTF">2018-04-24T06:36:05Z</dcterms:modified>
</cp:coreProperties>
</file>