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32"/>
  </p:notesMasterIdLst>
  <p:sldIdLst>
    <p:sldId id="256" r:id="rId6"/>
    <p:sldId id="257" r:id="rId7"/>
    <p:sldId id="258" r:id="rId8"/>
    <p:sldId id="261" r:id="rId9"/>
    <p:sldId id="259" r:id="rId10"/>
    <p:sldId id="260" r:id="rId11"/>
    <p:sldId id="262" r:id="rId12"/>
    <p:sldId id="263" r:id="rId13"/>
    <p:sldId id="264" r:id="rId14"/>
    <p:sldId id="266" r:id="rId15"/>
    <p:sldId id="265" r:id="rId16"/>
    <p:sldId id="267" r:id="rId17"/>
    <p:sldId id="268" r:id="rId18"/>
    <p:sldId id="269" r:id="rId19"/>
    <p:sldId id="271" r:id="rId20"/>
    <p:sldId id="270" r:id="rId21"/>
    <p:sldId id="272" r:id="rId22"/>
    <p:sldId id="280" r:id="rId23"/>
    <p:sldId id="273" r:id="rId24"/>
    <p:sldId id="281" r:id="rId25"/>
    <p:sldId id="274" r:id="rId26"/>
    <p:sldId id="275" r:id="rId27"/>
    <p:sldId id="279" r:id="rId28"/>
    <p:sldId id="276" r:id="rId29"/>
    <p:sldId id="277" r:id="rId30"/>
    <p:sldId id="278" r:id="rId3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C2B191-A3C2-415A-BC3E-FBF065AC046C}">
          <p14:sldIdLst>
            <p14:sldId id="256"/>
            <p14:sldId id="257"/>
            <p14:sldId id="258"/>
            <p14:sldId id="261"/>
            <p14:sldId id="259"/>
            <p14:sldId id="260"/>
            <p14:sldId id="262"/>
            <p14:sldId id="263"/>
            <p14:sldId id="264"/>
            <p14:sldId id="266"/>
            <p14:sldId id="265"/>
            <p14:sldId id="267"/>
            <p14:sldId id="268"/>
            <p14:sldId id="269"/>
            <p14:sldId id="271"/>
            <p14:sldId id="270"/>
            <p14:sldId id="272"/>
            <p14:sldId id="280"/>
            <p14:sldId id="273"/>
            <p14:sldId id="281"/>
            <p14:sldId id="274"/>
            <p14:sldId id="275"/>
            <p14:sldId id="279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77"/>
    <a:srgbClr val="1D8DB0"/>
    <a:srgbClr val="B9CBC3"/>
    <a:srgbClr val="52B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4652"/>
  </p:normalViewPr>
  <p:slideViewPr>
    <p:cSldViewPr snapToGrid="0" snapToObjects="1">
      <p:cViewPr varScale="1">
        <p:scale>
          <a:sx n="83" d="100"/>
          <a:sy n="83" d="100"/>
        </p:scale>
        <p:origin x="101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32101-FBD9-2341-8FC1-A2C5BFB77182}" type="datetimeFigureOut">
              <a:rPr lang="nl-NL" smtClean="0"/>
              <a:t>24-4-2018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E2983-8885-3341-8D67-D12EAE12B14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84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 sz="1800"/>
          </a:p>
        </p:txBody>
      </p:sp>
      <p:sp>
        <p:nvSpPr>
          <p:cNvPr id="8" name="Rechthoek 7"/>
          <p:cNvSpPr/>
          <p:nvPr userDrawn="1"/>
        </p:nvSpPr>
        <p:spPr>
          <a:xfrm>
            <a:off x="0" y="1967698"/>
            <a:ext cx="12193200" cy="4890305"/>
          </a:xfrm>
          <a:prstGeom prst="rect">
            <a:avLst/>
          </a:prstGeom>
          <a:solidFill>
            <a:srgbClr val="1D8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 sz="1800"/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576001" y="2423848"/>
            <a:ext cx="11030400" cy="2386800"/>
          </a:xfrm>
        </p:spPr>
        <p:txBody>
          <a:bodyPr anchor="b" anchorCtr="0"/>
          <a:lstStyle>
            <a:lvl1pPr algn="l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14" name="Ondertitel 2"/>
          <p:cNvSpPr>
            <a:spLocks noGrp="1"/>
          </p:cNvSpPr>
          <p:nvPr>
            <p:ph type="subTitle" idx="1"/>
          </p:nvPr>
        </p:nvSpPr>
        <p:spPr>
          <a:xfrm>
            <a:off x="575999" y="4938330"/>
            <a:ext cx="11041200" cy="1369868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" t="37985" r="381" b="8605"/>
          <a:stretch/>
        </p:blipFill>
        <p:spPr>
          <a:xfrm>
            <a:off x="0" y="647998"/>
            <a:ext cx="12192000" cy="1440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9" y="360000"/>
            <a:ext cx="370462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07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881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1"/>
            <a:ext cx="12193200" cy="6227180"/>
          </a:xfrm>
          <a:prstGeom prst="rect">
            <a:avLst/>
          </a:prstGeom>
          <a:solidFill>
            <a:srgbClr val="1D8DB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 sz="18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76000" y="2613146"/>
            <a:ext cx="11041200" cy="1325563"/>
          </a:xfrm>
        </p:spPr>
        <p:txBody>
          <a:bodyPr>
            <a:noAutofit/>
          </a:bodyPr>
          <a:lstStyle>
            <a:lvl1pPr algn="ctr">
              <a:defRPr sz="8000" baseline="0">
                <a:solidFill>
                  <a:srgbClr val="1D8DB0"/>
                </a:solidFill>
              </a:defRPr>
            </a:lvl1pPr>
          </a:lstStyle>
          <a:p>
            <a:r>
              <a:rPr lang="nl-NL" dirty="0" smtClean="0"/>
              <a:t>DANK 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‹#›</a:t>
            </a:fld>
            <a:endParaRPr lang="nl-NL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1"/>
            <a:ext cx="12193200" cy="6227180"/>
          </a:xfrm>
          <a:prstGeom prst="rect">
            <a:avLst/>
          </a:prstGeom>
          <a:solidFill>
            <a:srgbClr val="1D8DB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 sz="1800"/>
          </a:p>
        </p:txBody>
      </p:sp>
      <p:sp>
        <p:nvSpPr>
          <p:cNvPr id="22" name="Titel 1"/>
          <p:cNvSpPr>
            <a:spLocks noGrp="1"/>
          </p:cNvSpPr>
          <p:nvPr>
            <p:ph type="ctrTitle"/>
          </p:nvPr>
        </p:nvSpPr>
        <p:spPr>
          <a:xfrm>
            <a:off x="575999" y="1068972"/>
            <a:ext cx="11041200" cy="2386800"/>
          </a:xfrm>
        </p:spPr>
        <p:txBody>
          <a:bodyPr anchor="b"/>
          <a:lstStyle>
            <a:lvl1pPr algn="l">
              <a:defRPr sz="6000" baseline="0">
                <a:solidFill>
                  <a:srgbClr val="1D8DB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23" name="Ondertitel 2"/>
          <p:cNvSpPr>
            <a:spLocks noGrp="1"/>
          </p:cNvSpPr>
          <p:nvPr>
            <p:ph type="subTitle" idx="1"/>
          </p:nvPr>
        </p:nvSpPr>
        <p:spPr>
          <a:xfrm>
            <a:off x="576001" y="3572521"/>
            <a:ext cx="11041200" cy="98894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rgbClr val="005E77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201" y="6358188"/>
            <a:ext cx="1852313" cy="360000"/>
          </a:xfrm>
          <a:prstGeom prst="rect">
            <a:avLst/>
          </a:prstGeom>
        </p:spPr>
      </p:pic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11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" t="37987" r="381" b="37981"/>
          <a:stretch/>
        </p:blipFill>
        <p:spPr>
          <a:xfrm>
            <a:off x="0" y="6210000"/>
            <a:ext cx="12192000" cy="64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76000" y="576002"/>
            <a:ext cx="110412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76000" y="2045563"/>
            <a:ext cx="11041200" cy="39385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465410" y="6209998"/>
            <a:ext cx="7268903" cy="648002"/>
          </a:xfrm>
          <a:prstGeom prst="rect">
            <a:avLst/>
          </a:prstGeom>
        </p:spPr>
        <p:txBody>
          <a:bodyPr vert="horz" lIns="0" tIns="0" rIns="180000" bIns="0" rtlCol="0" anchor="ctr"/>
          <a:lstStyle>
            <a:lvl1pPr algn="ctr">
              <a:defRPr sz="120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76000" y="6218376"/>
            <a:ext cx="648000" cy="64800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85114D95-D6A6-084A-9D9C-617B45E258AD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201" y="6358188"/>
            <a:ext cx="185231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8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52BDEC"/>
          </a:solidFill>
          <a:latin typeface="Arial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rgbClr val="005E77"/>
          </a:solidFill>
          <a:latin typeface="Arial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rgbClr val="005E77"/>
          </a:solidFill>
          <a:latin typeface="Arial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rgbClr val="005E77"/>
          </a:solidFill>
          <a:latin typeface="Arial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rgbClr val="005E77"/>
          </a:solidFill>
          <a:latin typeface="Arial" charset="0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rgbClr val="005E77"/>
          </a:solidFill>
          <a:latin typeface="Arial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.mesotten@kuleuven.be" TargetMode="External"/><Relationship Id="rId2" Type="http://schemas.openxmlformats.org/officeDocument/2006/relationships/hyperlink" Target="mailto:tom.willaert@kuleuven.b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p4y-_VoXd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Break-outsessie </a:t>
            </a:r>
            <a:br>
              <a:rPr lang="nl-BE" dirty="0" smtClean="0"/>
            </a:br>
            <a:r>
              <a:rPr lang="nl-BE" dirty="0" smtClean="0"/>
              <a:t>Digitale Bronnen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201" y="5298548"/>
            <a:ext cx="11041200" cy="1369868"/>
          </a:xfrm>
        </p:spPr>
        <p:txBody>
          <a:bodyPr>
            <a:normAutofit/>
          </a:bodyPr>
          <a:lstStyle/>
          <a:p>
            <a:r>
              <a:rPr lang="nl-BE" dirty="0" smtClean="0"/>
              <a:t>Tom Willaert								Studiedag WDI</a:t>
            </a:r>
          </a:p>
          <a:p>
            <a:r>
              <a:rPr lang="nl-BE" dirty="0" smtClean="0"/>
              <a:t>Laura </a:t>
            </a:r>
            <a:r>
              <a:rPr lang="nl-BE" dirty="0" err="1" smtClean="0"/>
              <a:t>Mesotten</a:t>
            </a:r>
            <a:r>
              <a:rPr lang="nl-BE" dirty="0" smtClean="0"/>
              <a:t> 							Competent content</a:t>
            </a:r>
          </a:p>
          <a:p>
            <a:r>
              <a:rPr lang="nl-BE" dirty="0"/>
              <a:t>	</a:t>
            </a:r>
            <a:r>
              <a:rPr lang="nl-BE" dirty="0" smtClean="0"/>
              <a:t>								Brussel 24 april ‘18	</a:t>
            </a:r>
          </a:p>
        </p:txBody>
      </p:sp>
    </p:spTree>
    <p:extLst>
      <p:ext uri="{BB962C8B-B14F-4D97-AF65-F5344CB8AC3E}">
        <p14:creationId xmlns:p14="http://schemas.microsoft.com/office/powerpoint/2010/main" val="867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Vragen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01" y="3738775"/>
            <a:ext cx="11041200" cy="98894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nl-BE" dirty="0" smtClean="0"/>
              <a:t>Welk soort vragen krijgen jullie doorgaans van jullie onderzoekers?</a:t>
            </a:r>
          </a:p>
          <a:p>
            <a:pPr marL="457200" indent="-457200">
              <a:buAutoNum type="arabicPeriod"/>
            </a:pPr>
            <a:r>
              <a:rPr lang="nl-BE" dirty="0" smtClean="0"/>
              <a:t>Werken jullie samen met verschillende disciplines? Wat zijn terugkerende vragen over de grenzen van disciplines heen? Waar zitten eventueel verschillen?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37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data life </a:t>
            </a:r>
            <a:r>
              <a:rPr lang="nl-BE" dirty="0" err="1" smtClean="0"/>
              <a:t>cycle</a:t>
            </a:r>
            <a:r>
              <a:rPr lang="nl-BE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‘Bronnen’ vs. ‘data’ </a:t>
            </a:r>
          </a:p>
          <a:p>
            <a:r>
              <a:rPr lang="nl-BE" dirty="0" err="1" smtClean="0"/>
              <a:t>Onderzoeksdata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53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data life </a:t>
            </a:r>
            <a:r>
              <a:rPr lang="nl-BE" dirty="0" err="1" smtClean="0"/>
              <a:t>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Model voor verschillende fasen van onderzoeksproject met aandacht voor transformaties van data</a:t>
            </a:r>
          </a:p>
          <a:p>
            <a:r>
              <a:rPr lang="nl-BE" dirty="0" smtClean="0"/>
              <a:t>Verschillende interpretaties (afhankelijk van instelling, domein, enz.)</a:t>
            </a:r>
          </a:p>
          <a:p>
            <a:r>
              <a:rPr lang="nl-BE" dirty="0" smtClean="0"/>
              <a:t>Verschillende manieren waarop wetenschappelijke bibliotheken, universiteiten ondersteuning kunnen bieden (via infrastructuur, training, enz.)</a:t>
            </a:r>
          </a:p>
          <a:p>
            <a:r>
              <a:rPr lang="nl-BE" dirty="0" smtClean="0"/>
              <a:t>Belangrijk in de context van research data management (goed beheer van onderzoeksgegevens)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758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data life </a:t>
            </a:r>
            <a:r>
              <a:rPr lang="nl-BE" dirty="0" err="1" smtClean="0"/>
              <a:t>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Study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concept - ‘voor je begint’ </a:t>
            </a:r>
          </a:p>
          <a:p>
            <a:r>
              <a:rPr lang="nl-BE" dirty="0" smtClean="0"/>
              <a:t>Data </a:t>
            </a:r>
            <a:r>
              <a:rPr lang="nl-BE" dirty="0" err="1" smtClean="0"/>
              <a:t>collection</a:t>
            </a:r>
            <a:r>
              <a:rPr lang="nl-BE" dirty="0" smtClean="0"/>
              <a:t> - verzamelen van data</a:t>
            </a:r>
          </a:p>
          <a:p>
            <a:r>
              <a:rPr lang="nl-BE" dirty="0" smtClean="0"/>
              <a:t>Data processing - verwerken van data</a:t>
            </a:r>
          </a:p>
          <a:p>
            <a:r>
              <a:rPr lang="nl-BE" dirty="0" smtClean="0"/>
              <a:t>Data </a:t>
            </a:r>
            <a:r>
              <a:rPr lang="nl-BE" dirty="0" err="1" smtClean="0"/>
              <a:t>archiving</a:t>
            </a:r>
            <a:r>
              <a:rPr lang="nl-BE" dirty="0" smtClean="0"/>
              <a:t> - bewaren van data</a:t>
            </a:r>
          </a:p>
          <a:p>
            <a:r>
              <a:rPr lang="nl-BE" dirty="0" smtClean="0"/>
              <a:t>Data </a:t>
            </a:r>
            <a:r>
              <a:rPr lang="nl-BE" dirty="0" err="1" smtClean="0"/>
              <a:t>distribution</a:t>
            </a:r>
            <a:r>
              <a:rPr lang="nl-BE" dirty="0"/>
              <a:t> </a:t>
            </a:r>
            <a:r>
              <a:rPr lang="nl-BE" dirty="0" smtClean="0"/>
              <a:t>&amp; </a:t>
            </a:r>
            <a:r>
              <a:rPr lang="nl-BE" dirty="0" err="1" smtClean="0"/>
              <a:t>discovery</a:t>
            </a:r>
            <a:r>
              <a:rPr lang="nl-BE" dirty="0" smtClean="0"/>
              <a:t> - data delen en ontdekken</a:t>
            </a:r>
          </a:p>
          <a:p>
            <a:r>
              <a:rPr lang="nl-BE" dirty="0" err="1" smtClean="0"/>
              <a:t>Repurposing</a:t>
            </a:r>
            <a:r>
              <a:rPr lang="nl-BE" dirty="0" smtClean="0"/>
              <a:t> - hergebruik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13</a:t>
            </a:fld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>
            <a:off x="1037475" y="6357711"/>
            <a:ext cx="5332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https://admin.kuleuven.be/icts/onderzoek/dlm/DLMnl</a:t>
            </a:r>
          </a:p>
        </p:txBody>
      </p:sp>
    </p:spTree>
    <p:extLst>
      <p:ext uri="{BB962C8B-B14F-4D97-AF65-F5344CB8AC3E}">
        <p14:creationId xmlns:p14="http://schemas.microsoft.com/office/powerpoint/2010/main" val="18214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14</a:t>
            </a:fld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075" y="576002"/>
            <a:ext cx="6039743" cy="50285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7475" y="6357711"/>
            <a:ext cx="5332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https://admin.kuleuven.be/icts/onderzoek/dlm/DLMnl</a:t>
            </a:r>
          </a:p>
        </p:txBody>
      </p:sp>
    </p:spTree>
    <p:extLst>
      <p:ext uri="{BB962C8B-B14F-4D97-AF65-F5344CB8AC3E}">
        <p14:creationId xmlns:p14="http://schemas.microsoft.com/office/powerpoint/2010/main" val="14485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Vragen data life </a:t>
            </a:r>
            <a:r>
              <a:rPr lang="nl-BE" dirty="0" err="1" smtClean="0"/>
              <a:t>cycle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nl-BE" dirty="0" smtClean="0"/>
              <a:t>Werken jullie samen met andere diensten rond de analyse en het beheer van </a:t>
            </a:r>
            <a:r>
              <a:rPr lang="nl-BE" dirty="0" err="1" smtClean="0"/>
              <a:t>onderzoeksdata</a:t>
            </a:r>
            <a:r>
              <a:rPr lang="nl-BE" dirty="0" smtClean="0"/>
              <a:t>? </a:t>
            </a:r>
            <a:endParaRPr lang="nl-BE" dirty="0"/>
          </a:p>
          <a:p>
            <a:pPr marL="457200" indent="-457200">
              <a:buAutoNum type="arabicPeriod"/>
            </a:pPr>
            <a:r>
              <a:rPr lang="nl-BE" dirty="0" smtClean="0"/>
              <a:t>Hoe verloopt die samenwerking? </a:t>
            </a:r>
          </a:p>
          <a:p>
            <a:pPr marL="457200" indent="-457200">
              <a:buAutoNum type="arabicPeriod"/>
            </a:pPr>
            <a:r>
              <a:rPr lang="nl-BE" dirty="0" smtClean="0"/>
              <a:t>Hoe gaan jullie om met eventuele weerstand?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Kerncompetenties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4 kerncompetenties die in verschillende stappen van het onderzoeksproces aan bod komen </a:t>
            </a:r>
          </a:p>
          <a:p>
            <a:pPr lvl="1"/>
            <a:r>
              <a:rPr lang="nl-BE" dirty="0" smtClean="0"/>
              <a:t>Databases</a:t>
            </a:r>
          </a:p>
          <a:p>
            <a:pPr lvl="1"/>
            <a:r>
              <a:rPr lang="nl-BE" dirty="0" smtClean="0"/>
              <a:t>Datavisualisaties</a:t>
            </a:r>
          </a:p>
          <a:p>
            <a:pPr lvl="1"/>
            <a:r>
              <a:rPr lang="nl-BE" dirty="0" err="1" smtClean="0"/>
              <a:t>Text</a:t>
            </a:r>
            <a:r>
              <a:rPr lang="nl-BE" dirty="0" smtClean="0"/>
              <a:t> </a:t>
            </a:r>
            <a:r>
              <a:rPr lang="nl-BE" dirty="0" err="1" smtClean="0"/>
              <a:t>mining</a:t>
            </a:r>
            <a:r>
              <a:rPr lang="nl-BE" dirty="0" smtClean="0"/>
              <a:t> </a:t>
            </a:r>
          </a:p>
          <a:p>
            <a:pPr lvl="1"/>
            <a:r>
              <a:rPr lang="nl-BE" dirty="0" smtClean="0"/>
              <a:t>Data delen</a:t>
            </a:r>
          </a:p>
          <a:p>
            <a:r>
              <a:rPr lang="nl-BE" dirty="0" smtClean="0"/>
              <a:t>Competenties liggen in lijn van kerntaken informatieprofessionals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081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Databases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Alomtegenwoordig in onderzoek</a:t>
            </a:r>
          </a:p>
          <a:p>
            <a:pPr lvl="1"/>
            <a:r>
              <a:rPr lang="nl-BE" dirty="0" smtClean="0"/>
              <a:t>Digitale bibliotheek</a:t>
            </a:r>
          </a:p>
          <a:p>
            <a:pPr lvl="1"/>
            <a:r>
              <a:rPr lang="nl-BE" dirty="0" err="1" smtClean="0"/>
              <a:t>Refentiemanagementsoftware</a:t>
            </a:r>
            <a:endParaRPr lang="nl-BE" dirty="0" smtClean="0"/>
          </a:p>
          <a:p>
            <a:pPr lvl="1"/>
            <a:r>
              <a:rPr lang="nl-BE" dirty="0" err="1" smtClean="0"/>
              <a:t>Onderzoeksdatabases</a:t>
            </a:r>
            <a:endParaRPr lang="nl-BE" dirty="0"/>
          </a:p>
          <a:p>
            <a:pPr lvl="1"/>
            <a:endParaRPr lang="nl-BE" dirty="0" smtClean="0"/>
          </a:p>
          <a:p>
            <a:r>
              <a:rPr lang="nl-BE" dirty="0" smtClean="0"/>
              <a:t>Doelstelling</a:t>
            </a:r>
            <a:endParaRPr lang="nl-BE" dirty="0"/>
          </a:p>
          <a:p>
            <a:pPr lvl="1"/>
            <a:r>
              <a:rPr lang="nl-BE" dirty="0" smtClean="0"/>
              <a:t>Ongestructureerde/</a:t>
            </a:r>
            <a:r>
              <a:rPr lang="nl-BE" dirty="0" err="1" smtClean="0"/>
              <a:t>semi-gestructureerde</a:t>
            </a:r>
            <a:r>
              <a:rPr lang="nl-BE" dirty="0" smtClean="0"/>
              <a:t> gegevens (tekst, afbeeldingen, geluidsfragmenten) opslaan in gestructureerd en dus beter doorzoekbaar formaat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701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Databases (2)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Datamodellen</a:t>
            </a:r>
          </a:p>
          <a:p>
            <a:pPr lvl="1"/>
            <a:r>
              <a:rPr lang="nl-BE" dirty="0" smtClean="0"/>
              <a:t>Tabellen</a:t>
            </a:r>
          </a:p>
          <a:p>
            <a:pPr lvl="1"/>
            <a:r>
              <a:rPr lang="nl-BE" dirty="0" smtClean="0"/>
              <a:t>Relationele databanken</a:t>
            </a:r>
          </a:p>
          <a:p>
            <a:pPr lvl="1"/>
            <a:r>
              <a:rPr lang="nl-BE" dirty="0" err="1" smtClean="0"/>
              <a:t>Graph</a:t>
            </a:r>
            <a:r>
              <a:rPr lang="nl-BE" dirty="0" smtClean="0"/>
              <a:t> databases / </a:t>
            </a:r>
            <a:r>
              <a:rPr lang="nl-BE" dirty="0" err="1" smtClean="0"/>
              <a:t>linked</a:t>
            </a:r>
            <a:r>
              <a:rPr lang="nl-BE" dirty="0" smtClean="0"/>
              <a:t> data </a:t>
            </a:r>
          </a:p>
          <a:p>
            <a:r>
              <a:rPr lang="nl-BE" dirty="0" smtClean="0"/>
              <a:t>Zoektalen/</a:t>
            </a:r>
            <a:r>
              <a:rPr lang="nl-BE" dirty="0" err="1" smtClean="0"/>
              <a:t>markuptalen</a:t>
            </a:r>
            <a:endParaRPr lang="nl-BE" dirty="0" smtClean="0"/>
          </a:p>
          <a:p>
            <a:pPr lvl="1"/>
            <a:r>
              <a:rPr lang="nl-BE" dirty="0" smtClean="0"/>
              <a:t>SQL</a:t>
            </a:r>
          </a:p>
          <a:p>
            <a:pPr lvl="1"/>
            <a:r>
              <a:rPr lang="nl-BE" dirty="0" smtClean="0"/>
              <a:t>XML/</a:t>
            </a:r>
            <a:r>
              <a:rPr lang="nl-BE" dirty="0" err="1" smtClean="0"/>
              <a:t>Xpath</a:t>
            </a:r>
            <a:endParaRPr lang="en-GB" dirty="0" smtClean="0"/>
          </a:p>
          <a:p>
            <a:endParaRPr lang="nl-BE" dirty="0"/>
          </a:p>
          <a:p>
            <a:pPr marL="0" indent="0">
              <a:buNone/>
            </a:pP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18</a:t>
            </a:fld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600" y="2917062"/>
            <a:ext cx="4596938" cy="287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42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Datavisualisaties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Gegevens inzichtelijker maken</a:t>
            </a:r>
          </a:p>
          <a:p>
            <a:pPr lvl="1"/>
            <a:r>
              <a:rPr lang="nl-BE" dirty="0" smtClean="0"/>
              <a:t>Tendensen/patronen blootleggen</a:t>
            </a:r>
            <a:endParaRPr lang="nl-BE" dirty="0" smtClean="0"/>
          </a:p>
          <a:p>
            <a:pPr lvl="1"/>
            <a:r>
              <a:rPr lang="nl-BE" dirty="0" smtClean="0"/>
              <a:t>Anomalieën blootleggen</a:t>
            </a:r>
          </a:p>
          <a:p>
            <a:pPr lvl="1"/>
            <a:endParaRPr lang="nl-BE" dirty="0"/>
          </a:p>
          <a:p>
            <a:r>
              <a:rPr lang="nl-BE" dirty="0" smtClean="0"/>
              <a:t>Exploratieve analyses </a:t>
            </a:r>
          </a:p>
          <a:p>
            <a:r>
              <a:rPr lang="nl-BE" dirty="0" smtClean="0"/>
              <a:t>Onderzoeksresultaten presenteren</a:t>
            </a:r>
          </a:p>
          <a:p>
            <a:endParaRPr lang="nl-BE" dirty="0"/>
          </a:p>
          <a:p>
            <a:r>
              <a:rPr lang="nl-BE" dirty="0" err="1" smtClean="0"/>
              <a:t>Tooling</a:t>
            </a:r>
            <a:endParaRPr lang="nl-BE" dirty="0" smtClean="0"/>
          </a:p>
          <a:p>
            <a:pPr lvl="1"/>
            <a:r>
              <a:rPr lang="nl-BE" dirty="0" smtClean="0"/>
              <a:t>R/Python </a:t>
            </a:r>
          </a:p>
          <a:p>
            <a:pPr lvl="1"/>
            <a:r>
              <a:rPr lang="nl-BE" dirty="0" smtClean="0"/>
              <a:t>Excel (!)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19</a:t>
            </a:fld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259" y="3592945"/>
            <a:ext cx="5315687" cy="231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8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Wie zijn wij?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Tom </a:t>
            </a:r>
            <a:r>
              <a:rPr lang="nl-BE" dirty="0" smtClean="0"/>
              <a:t>Willaert</a:t>
            </a:r>
          </a:p>
          <a:p>
            <a:pPr lvl="1"/>
            <a:r>
              <a:rPr lang="nl-BE" dirty="0" smtClean="0">
                <a:hlinkClick r:id="rId2"/>
              </a:rPr>
              <a:t>tom.willaert@kuleuven.be</a:t>
            </a:r>
            <a:endParaRPr lang="nl-BE" dirty="0" smtClean="0"/>
          </a:p>
          <a:p>
            <a:pPr lvl="1"/>
            <a:r>
              <a:rPr lang="nl-BE" dirty="0" smtClean="0"/>
              <a:t>Digital </a:t>
            </a:r>
            <a:r>
              <a:rPr lang="nl-BE" dirty="0" err="1" smtClean="0"/>
              <a:t>scholarship</a:t>
            </a:r>
            <a:r>
              <a:rPr lang="nl-BE" dirty="0" smtClean="0"/>
              <a:t> Artes, onderzoeker Faculteit Letteren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/>
              <a:t>Laura </a:t>
            </a:r>
            <a:r>
              <a:rPr lang="nl-BE" dirty="0" err="1" smtClean="0"/>
              <a:t>Mesotten</a:t>
            </a:r>
            <a:r>
              <a:rPr lang="nl-BE" dirty="0" smtClean="0"/>
              <a:t>	</a:t>
            </a:r>
          </a:p>
          <a:p>
            <a:pPr lvl="1"/>
            <a:r>
              <a:rPr lang="nl-BE" dirty="0" smtClean="0">
                <a:hlinkClick r:id="rId3"/>
              </a:rPr>
              <a:t>laura.mesotten@kuleuven.be</a:t>
            </a:r>
            <a:endParaRPr lang="nl-BE" dirty="0" smtClean="0"/>
          </a:p>
          <a:p>
            <a:pPr lvl="1"/>
            <a:r>
              <a:rPr lang="nl-BE" dirty="0" smtClean="0"/>
              <a:t>Procesverantwoordelijke </a:t>
            </a:r>
            <a:r>
              <a:rPr lang="nl-BE" dirty="0" err="1" smtClean="0"/>
              <a:t>onderzoeksondersteuning</a:t>
            </a:r>
            <a:r>
              <a:rPr lang="nl-BE" dirty="0" smtClean="0"/>
              <a:t>/stafmedewerker Artes</a:t>
            </a:r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96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Datavisualisaties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‘Geletterdheid’ in het aflezen van datavisualisaties</a:t>
            </a:r>
          </a:p>
          <a:p>
            <a:pPr lvl="1"/>
            <a:r>
              <a:rPr lang="nl-BE" dirty="0" smtClean="0"/>
              <a:t>Manipulatie, ‘fake </a:t>
            </a:r>
            <a:r>
              <a:rPr lang="nl-BE" dirty="0" err="1" smtClean="0"/>
              <a:t>news</a:t>
            </a:r>
            <a:r>
              <a:rPr lang="nl-BE" dirty="0" smtClean="0"/>
              <a:t>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20</a:t>
            </a:fld>
            <a:endParaRPr lang="nl-N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501" y="2597467"/>
            <a:ext cx="5092699" cy="338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53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Text</a:t>
            </a:r>
            <a:r>
              <a:rPr lang="nl-BE" dirty="0" smtClean="0"/>
              <a:t> </a:t>
            </a:r>
            <a:r>
              <a:rPr lang="nl-BE" dirty="0" err="1" smtClean="0"/>
              <a:t>mining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Informatie uit teksten filteren zonder teksten effectief te moeten lezen</a:t>
            </a:r>
            <a:endParaRPr lang="en-GB" dirty="0"/>
          </a:p>
          <a:p>
            <a:pPr lvl="1"/>
            <a:r>
              <a:rPr lang="nl-BE" dirty="0" err="1" smtClean="0"/>
              <a:t>Distant</a:t>
            </a:r>
            <a:r>
              <a:rPr lang="nl-BE" dirty="0" smtClean="0"/>
              <a:t> reading</a:t>
            </a:r>
          </a:p>
          <a:p>
            <a:pPr lvl="1"/>
            <a:r>
              <a:rPr lang="nl-BE" dirty="0" smtClean="0"/>
              <a:t>Tools zoals Voyant Tools, </a:t>
            </a:r>
            <a:r>
              <a:rPr lang="nl-BE" dirty="0" err="1" smtClean="0"/>
              <a:t>AntConc</a:t>
            </a:r>
            <a:r>
              <a:rPr lang="nl-BE" dirty="0" smtClean="0"/>
              <a:t> </a:t>
            </a:r>
          </a:p>
          <a:p>
            <a:pPr lvl="1"/>
            <a:endParaRPr lang="nl-BE" dirty="0"/>
          </a:p>
          <a:p>
            <a:r>
              <a:rPr lang="nl-BE" dirty="0" smtClean="0"/>
              <a:t>NLP-toepassingen </a:t>
            </a:r>
          </a:p>
          <a:p>
            <a:pPr lvl="1"/>
            <a:r>
              <a:rPr lang="nl-BE" dirty="0" smtClean="0"/>
              <a:t>Automatische classificatie van documenten</a:t>
            </a:r>
          </a:p>
          <a:p>
            <a:pPr lvl="1"/>
            <a:r>
              <a:rPr lang="nl-BE" dirty="0" err="1" smtClean="0"/>
              <a:t>Named</a:t>
            </a:r>
            <a:r>
              <a:rPr lang="nl-BE" dirty="0" smtClean="0"/>
              <a:t> </a:t>
            </a:r>
            <a:r>
              <a:rPr lang="nl-BE" dirty="0" err="1" smtClean="0"/>
              <a:t>entity</a:t>
            </a:r>
            <a:r>
              <a:rPr lang="nl-BE" dirty="0" smtClean="0"/>
              <a:t> </a:t>
            </a:r>
            <a:r>
              <a:rPr lang="nl-BE" dirty="0" err="1" smtClean="0"/>
              <a:t>recognition</a:t>
            </a:r>
            <a:r>
              <a:rPr lang="nl-BE" dirty="0" smtClean="0"/>
              <a:t> (extractie van metadata)</a:t>
            </a:r>
          </a:p>
          <a:p>
            <a:pPr marL="457189" lvl="1" indent="0">
              <a:buNone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378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Data delen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0" y="1681018"/>
            <a:ext cx="11041200" cy="4303093"/>
          </a:xfrm>
        </p:spPr>
        <p:txBody>
          <a:bodyPr>
            <a:normAutofit/>
          </a:bodyPr>
          <a:lstStyle/>
          <a:p>
            <a:r>
              <a:rPr lang="nl-BE" dirty="0" smtClean="0"/>
              <a:t>Inzetten op proactieve dienstverlening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 smtClean="0"/>
              <a:t>“</a:t>
            </a:r>
            <a:r>
              <a:rPr lang="nl-BE" dirty="0"/>
              <a:t>Library-</a:t>
            </a:r>
            <a:r>
              <a:rPr lang="nl-BE" dirty="0" err="1"/>
              <a:t>centric</a:t>
            </a:r>
            <a:r>
              <a:rPr lang="nl-BE" dirty="0"/>
              <a:t>” </a:t>
            </a:r>
            <a:r>
              <a:rPr lang="nl-BE" dirty="0" smtClean="0"/>
              <a:t>(collectie)       “</a:t>
            </a:r>
            <a:r>
              <a:rPr lang="nl-BE" dirty="0" err="1"/>
              <a:t>scholar-centric</a:t>
            </a:r>
            <a:r>
              <a:rPr lang="nl-BE" dirty="0" smtClean="0"/>
              <a:t>” (</a:t>
            </a:r>
            <a:r>
              <a:rPr lang="nl-BE" dirty="0" err="1" smtClean="0"/>
              <a:t>scholarly</a:t>
            </a:r>
            <a:r>
              <a:rPr lang="nl-BE" dirty="0" smtClean="0"/>
              <a:t> </a:t>
            </a:r>
            <a:r>
              <a:rPr lang="nl-BE" dirty="0" err="1" smtClean="0"/>
              <a:t>communication</a:t>
            </a:r>
            <a:r>
              <a:rPr lang="nl-BE" dirty="0" smtClean="0"/>
              <a:t>)</a:t>
            </a:r>
          </a:p>
          <a:p>
            <a:pPr marL="0" indent="0">
              <a:buNone/>
            </a:pP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22</a:t>
            </a:fld>
            <a:endParaRPr lang="nl-NL" dirty="0"/>
          </a:p>
        </p:txBody>
      </p:sp>
      <p:sp>
        <p:nvSpPr>
          <p:cNvPr id="8" name="Right Arrow 7"/>
          <p:cNvSpPr/>
          <p:nvPr/>
        </p:nvSpPr>
        <p:spPr>
          <a:xfrm>
            <a:off x="5061528" y="2741203"/>
            <a:ext cx="406400" cy="299629"/>
          </a:xfrm>
          <a:prstGeom prst="rightArrow">
            <a:avLst/>
          </a:prstGeom>
          <a:solidFill>
            <a:srgbClr val="005E77"/>
          </a:solidFill>
          <a:ln>
            <a:solidFill>
              <a:srgbClr val="005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15" y="3698148"/>
            <a:ext cx="11245769" cy="21566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95927" y="6218376"/>
            <a:ext cx="9070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Jingfeng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Xia &amp; Yue Li (2015) Changed Responsibilities in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 Communication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Services: An Analysis of Job Descriptions, Serials Review, 41:1, 15-22,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DOI:</a:t>
            </a:r>
            <a:r>
              <a:rPr lang="nl-B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10.1080/00987913.2014.998980</a:t>
            </a:r>
            <a:endParaRPr lang="nl-B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Data delen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Open access </a:t>
            </a:r>
            <a:r>
              <a:rPr lang="nl-BE" dirty="0" err="1" smtClean="0"/>
              <a:t>models</a:t>
            </a:r>
            <a:endParaRPr lang="nl-BE" dirty="0"/>
          </a:p>
          <a:p>
            <a:pPr lvl="1"/>
            <a:r>
              <a:rPr lang="nl-BE" dirty="0"/>
              <a:t>Partnerships</a:t>
            </a:r>
          </a:p>
          <a:p>
            <a:pPr lvl="1"/>
            <a:r>
              <a:rPr lang="nl-BE" dirty="0"/>
              <a:t>Special funds</a:t>
            </a:r>
          </a:p>
          <a:p>
            <a:pPr lvl="1"/>
            <a:r>
              <a:rPr lang="nl-BE" dirty="0" err="1" smtClean="0"/>
              <a:t>Self-archiving</a:t>
            </a:r>
            <a:r>
              <a:rPr lang="nl-BE" dirty="0" smtClean="0"/>
              <a:t>  </a:t>
            </a:r>
            <a:r>
              <a:rPr lang="nl-BE" dirty="0"/>
              <a:t>/ </a:t>
            </a:r>
            <a:r>
              <a:rPr lang="nl-BE" dirty="0" err="1"/>
              <a:t>Institutional</a:t>
            </a:r>
            <a:r>
              <a:rPr lang="nl-BE" dirty="0"/>
              <a:t> </a:t>
            </a:r>
            <a:r>
              <a:rPr lang="nl-BE" dirty="0" err="1"/>
              <a:t>repositories</a:t>
            </a:r>
            <a:endParaRPr lang="nl-BE" dirty="0"/>
          </a:p>
          <a:p>
            <a:pPr marL="457189" lvl="1" indent="0">
              <a:buNone/>
            </a:pPr>
            <a:endParaRPr lang="nl-BE" dirty="0"/>
          </a:p>
          <a:p>
            <a:r>
              <a:rPr lang="nl-BE" dirty="0"/>
              <a:t>Persistent </a:t>
            </a:r>
            <a:r>
              <a:rPr lang="nl-BE" dirty="0" err="1"/>
              <a:t>identifiers</a:t>
            </a:r>
            <a:endParaRPr lang="nl-BE" dirty="0"/>
          </a:p>
          <a:p>
            <a:endParaRPr lang="nl-BE" dirty="0"/>
          </a:p>
          <a:p>
            <a:r>
              <a:rPr lang="nl-BE" dirty="0" smtClean="0"/>
              <a:t>Copyright / Open </a:t>
            </a:r>
            <a:r>
              <a:rPr lang="nl-BE" dirty="0" err="1" smtClean="0"/>
              <a:t>licensing</a:t>
            </a:r>
            <a:endParaRPr lang="nl-BE" dirty="0"/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23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89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Vragen competenties  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nl-BE" dirty="0" smtClean="0"/>
              <a:t>Wat zijn jullie ideeën over deze competenties? Wat ontbreekt? </a:t>
            </a:r>
          </a:p>
          <a:p>
            <a:pPr marL="457200" indent="-457200">
              <a:buAutoNum type="arabicPeriod"/>
            </a:pPr>
            <a:r>
              <a:rPr lang="nl-BE" dirty="0" smtClean="0"/>
              <a:t>Welke competenties gebruiken jullie het vaakst om onderzoekers te bedienen?</a:t>
            </a:r>
          </a:p>
          <a:p>
            <a:pPr marL="457200" indent="-457200">
              <a:buAutoNum type="arabicPeriod"/>
            </a:pPr>
            <a:r>
              <a:rPr lang="nl-BE" dirty="0" smtClean="0"/>
              <a:t>Waar winnen jullie informatie in?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089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Conclusies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Naast technische skills ook ‘soft skills’ van belang (dataprofessional als onderzoeker)</a:t>
            </a:r>
          </a:p>
          <a:p>
            <a:r>
              <a:rPr lang="nl-BE" dirty="0" smtClean="0"/>
              <a:t>Domein en gemeenschap in voortdurende verandering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pPr/>
              <a:t>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093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Vragen </a:t>
            </a:r>
            <a:r>
              <a:rPr lang="nl-BE" dirty="0" err="1" smtClean="0"/>
              <a:t>wrap</a:t>
            </a:r>
            <a:r>
              <a:rPr lang="nl-BE" dirty="0" smtClean="0"/>
              <a:t>-up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nl-BE" dirty="0" smtClean="0"/>
              <a:t>Hoe kiezen jullie een focus? Wat beschouwen jullie als kerntaak, wat als afleiding?</a:t>
            </a:r>
          </a:p>
          <a:p>
            <a:pPr marL="457200" indent="-457200">
              <a:buAutoNum type="arabicPeriod"/>
            </a:pPr>
            <a:r>
              <a:rPr lang="nl-BE" dirty="0" smtClean="0"/>
              <a:t>Toekomstplannen (inzake beleid, ondersteuning, infrastructuur)?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26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551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Intro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Brede publiek en professionele onderzoekers hebben vandaag toegang tot ongekende hoeveelheden data en informatie</a:t>
            </a:r>
          </a:p>
          <a:p>
            <a:r>
              <a:rPr lang="nl-BE" dirty="0" smtClean="0"/>
              <a:t>Digitalisering en ‘big data’ brengen mogelijkheden en uitdagingen met zich mee</a:t>
            </a:r>
          </a:p>
          <a:p>
            <a:pPr lvl="1"/>
            <a:r>
              <a:rPr lang="nl-BE" dirty="0" err="1" smtClean="0"/>
              <a:t>Onderzoeksdomeinen</a:t>
            </a:r>
            <a:r>
              <a:rPr lang="nl-BE" dirty="0"/>
              <a:t> </a:t>
            </a:r>
            <a:r>
              <a:rPr lang="nl-BE" dirty="0" smtClean="0"/>
              <a:t>en –gemeenschappen in verandering</a:t>
            </a:r>
          </a:p>
          <a:p>
            <a:pPr lvl="1"/>
            <a:r>
              <a:rPr lang="nl-BE" dirty="0" smtClean="0"/>
              <a:t>Zie clip ‘Big Data + Old </a:t>
            </a:r>
            <a:r>
              <a:rPr lang="nl-BE" dirty="0" err="1" smtClean="0"/>
              <a:t>History</a:t>
            </a:r>
            <a:r>
              <a:rPr lang="nl-BE" dirty="0" smtClean="0"/>
              <a:t>’</a:t>
            </a:r>
          </a:p>
          <a:p>
            <a:pPr marL="0" indent="0">
              <a:buNone/>
            </a:pPr>
            <a:r>
              <a:rPr lang="nl-BE" dirty="0"/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391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tp4y-_VoXd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24000" y="576002"/>
            <a:ext cx="9186109" cy="516718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737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Intro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Mogelijkheden van ‘big data’ </a:t>
            </a:r>
          </a:p>
          <a:p>
            <a:pPr lvl="1"/>
            <a:r>
              <a:rPr lang="nl-BE" dirty="0" smtClean="0"/>
              <a:t>Vanuit bureaustoel toegang tot grote hoeveelheden informatie</a:t>
            </a:r>
          </a:p>
          <a:p>
            <a:pPr lvl="1"/>
            <a:r>
              <a:rPr lang="nl-BE" dirty="0" smtClean="0"/>
              <a:t>Gegevens zijn op verschillende manieren doorzoekbaar</a:t>
            </a:r>
          </a:p>
          <a:p>
            <a:pPr lvl="2"/>
            <a:r>
              <a:rPr lang="nl-BE" dirty="0" err="1" smtClean="0"/>
              <a:t>Fulltext</a:t>
            </a:r>
            <a:endParaRPr lang="nl-BE" dirty="0" smtClean="0"/>
          </a:p>
          <a:p>
            <a:pPr lvl="2"/>
            <a:r>
              <a:rPr lang="nl-BE" dirty="0" smtClean="0"/>
              <a:t>Machine-leesbare bestanden</a:t>
            </a:r>
          </a:p>
          <a:p>
            <a:pPr lvl="2"/>
            <a:r>
              <a:rPr lang="nl-BE" dirty="0" err="1" smtClean="0"/>
              <a:t>Text</a:t>
            </a:r>
            <a:r>
              <a:rPr lang="nl-BE" dirty="0" smtClean="0"/>
              <a:t> </a:t>
            </a:r>
            <a:r>
              <a:rPr lang="nl-BE" dirty="0" err="1" smtClean="0"/>
              <a:t>mining</a:t>
            </a:r>
            <a:endParaRPr lang="nl-BE" dirty="0" smtClean="0"/>
          </a:p>
          <a:p>
            <a:pPr lvl="1"/>
            <a:r>
              <a:rPr lang="nl-BE" dirty="0" smtClean="0"/>
              <a:t>Vragen beantwoorden die we eerder niet konden stellen </a:t>
            </a:r>
          </a:p>
          <a:p>
            <a:pPr lvl="2"/>
            <a:r>
              <a:rPr lang="nl-BE" dirty="0" smtClean="0"/>
              <a:t>Hoe evolueert de perceptie rond fenomeen X in geschreven bronnen uit de periode x-y (zie bv. google </a:t>
            </a:r>
            <a:r>
              <a:rPr lang="nl-BE" dirty="0" err="1" smtClean="0"/>
              <a:t>ngram</a:t>
            </a:r>
            <a:r>
              <a:rPr lang="nl-BE" dirty="0" smtClean="0"/>
              <a:t> viewer)</a:t>
            </a:r>
          </a:p>
          <a:p>
            <a:pPr lvl="2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87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Intro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Uitdagingen van ‘big data’ </a:t>
            </a:r>
          </a:p>
          <a:p>
            <a:pPr lvl="1"/>
            <a:r>
              <a:rPr lang="nl-BE" dirty="0" smtClean="0"/>
              <a:t>Overaanbod aan informatie </a:t>
            </a:r>
          </a:p>
          <a:p>
            <a:pPr lvl="1"/>
            <a:r>
              <a:rPr lang="nl-BE" dirty="0" smtClean="0"/>
              <a:t>Materiaal op verspreide locaties</a:t>
            </a:r>
          </a:p>
          <a:p>
            <a:pPr lvl="2"/>
            <a:r>
              <a:rPr lang="nl-BE" dirty="0" smtClean="0"/>
              <a:t>Combinaties van digitale en analoge bronnen</a:t>
            </a:r>
          </a:p>
          <a:p>
            <a:pPr lvl="2"/>
            <a:r>
              <a:rPr lang="nl-BE" dirty="0" smtClean="0"/>
              <a:t>Veel is gedigitaliseerd, maar lang niet alles</a:t>
            </a:r>
          </a:p>
          <a:p>
            <a:pPr lvl="2"/>
            <a:r>
              <a:rPr lang="nl-BE" dirty="0" smtClean="0"/>
              <a:t>Niet alles wat is gedigitaliseerd, is ook toegankelijk </a:t>
            </a:r>
          </a:p>
          <a:p>
            <a:pPr lvl="1"/>
            <a:r>
              <a:rPr lang="nl-BE" dirty="0" smtClean="0"/>
              <a:t>‘Vluchtigheid’ van digitale data en media</a:t>
            </a:r>
          </a:p>
          <a:p>
            <a:pPr lvl="2"/>
            <a:r>
              <a:rPr lang="nl-BE" dirty="0" smtClean="0"/>
              <a:t>Vragen meer onderhoud dan ‘analoge’ gegevens </a:t>
            </a:r>
          </a:p>
          <a:p>
            <a:pPr lvl="1"/>
            <a:r>
              <a:rPr lang="nl-BE" dirty="0" smtClean="0"/>
              <a:t>Combinaties van gestructureerde en ongestructureerde data</a:t>
            </a:r>
          </a:p>
          <a:p>
            <a:pPr lvl="2"/>
            <a:r>
              <a:rPr lang="nl-BE" dirty="0" smtClean="0"/>
              <a:t>Databases</a:t>
            </a:r>
          </a:p>
          <a:p>
            <a:pPr lvl="2"/>
            <a:r>
              <a:rPr lang="nl-BE" dirty="0" smtClean="0"/>
              <a:t>Tekst, afbeeldingen, … </a:t>
            </a:r>
          </a:p>
          <a:p>
            <a:pPr lvl="1"/>
            <a:r>
              <a:rPr lang="nl-BE" dirty="0" smtClean="0"/>
              <a:t> Veranderende onderzoeksvragen en types onderzoek</a:t>
            </a:r>
          </a:p>
          <a:p>
            <a:pPr marL="457189" lvl="1" indent="0">
              <a:buNone/>
            </a:pPr>
            <a:r>
              <a:rPr lang="nl-BE" dirty="0" smtClean="0"/>
              <a:t>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571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Intro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Om te kunnen functioneren in het digitale landschap hebben kenniswerkers vandaag uitstekende informatievaardigheden nodig</a:t>
            </a:r>
          </a:p>
          <a:p>
            <a:pPr lvl="1"/>
            <a:r>
              <a:rPr lang="nl-BE" dirty="0" smtClean="0"/>
              <a:t>Informatie filteren uit e-mailberichten </a:t>
            </a:r>
          </a:p>
          <a:p>
            <a:pPr lvl="1"/>
            <a:r>
              <a:rPr lang="nl-BE" dirty="0" smtClean="0"/>
              <a:t>Google search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04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Intro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Hoe kunnen informatieprofessionals onderzoekers en het brede publiek helpen om die vaardigheden te ontwikkelen?</a:t>
            </a:r>
            <a:endParaRPr lang="nl-BE" dirty="0"/>
          </a:p>
          <a:p>
            <a:pPr lvl="1"/>
            <a:r>
              <a:rPr lang="nl-BE" dirty="0" smtClean="0"/>
              <a:t>Niet alleen informatie terugvinden (collectiebeheer, enz.), maar ook ondersteuning bij de eigenlijke analyse van de data </a:t>
            </a:r>
            <a:r>
              <a:rPr lang="en-GB" dirty="0" smtClean="0"/>
              <a:t>(data </a:t>
            </a:r>
            <a:r>
              <a:rPr lang="en-GB" dirty="0" err="1" smtClean="0"/>
              <a:t>uit</a:t>
            </a:r>
            <a:r>
              <a:rPr lang="en-GB" dirty="0" smtClean="0"/>
              <a:t> </a:t>
            </a:r>
            <a:r>
              <a:rPr lang="en-GB" dirty="0" err="1" smtClean="0"/>
              <a:t>bronnen</a:t>
            </a:r>
            <a:r>
              <a:rPr lang="en-GB" dirty="0" smtClean="0"/>
              <a:t> </a:t>
            </a:r>
            <a:r>
              <a:rPr lang="en-GB" dirty="0" err="1" smtClean="0"/>
              <a:t>extraheren</a:t>
            </a:r>
            <a:r>
              <a:rPr lang="en-GB" dirty="0" smtClean="0"/>
              <a:t>, </a:t>
            </a:r>
            <a:r>
              <a:rPr lang="en-GB" dirty="0" err="1" smtClean="0"/>
              <a:t>inzicht</a:t>
            </a:r>
            <a:r>
              <a:rPr lang="en-GB" dirty="0" smtClean="0"/>
              <a:t> </a:t>
            </a:r>
            <a:r>
              <a:rPr lang="en-GB" dirty="0" err="1" smtClean="0"/>
              <a:t>verwerven</a:t>
            </a:r>
            <a:r>
              <a:rPr lang="en-GB" dirty="0" smtClean="0"/>
              <a:t>)</a:t>
            </a:r>
          </a:p>
          <a:p>
            <a:pPr lvl="1"/>
            <a:r>
              <a:rPr lang="nl-BE" dirty="0" smtClean="0"/>
              <a:t>Hulp bij beheer van onderzoeksgegevens in alle fasen van de ‘data life </a:t>
            </a:r>
            <a:r>
              <a:rPr lang="nl-BE" dirty="0" err="1" smtClean="0"/>
              <a:t>cycle</a:t>
            </a:r>
            <a:r>
              <a:rPr lang="nl-BE" dirty="0" smtClean="0"/>
              <a:t>’ </a:t>
            </a:r>
          </a:p>
          <a:p>
            <a:pPr marL="457189" lvl="1" indent="0">
              <a:buNone/>
            </a:pPr>
            <a:endParaRPr lang="nl-BE" dirty="0" smtClean="0"/>
          </a:p>
          <a:p>
            <a:pPr marL="457189" lvl="1" indent="0">
              <a:buNone/>
            </a:pPr>
            <a:r>
              <a:rPr lang="nl-BE" dirty="0" smtClean="0"/>
              <a:t>Rode draad: kunnen samenwerken met ‘machines’ (zoekalgoritmes, enz.); data voorbereiden zodanig dat ze zowel door mensen als machines kunnen worden geïnterpreteerd.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40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Focus van deze presentatie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Overzicht van de data life </a:t>
            </a:r>
            <a:r>
              <a:rPr lang="nl-BE" dirty="0" err="1" smtClean="0"/>
              <a:t>cycle</a:t>
            </a:r>
            <a:r>
              <a:rPr lang="nl-BE" dirty="0" smtClean="0"/>
              <a:t> </a:t>
            </a:r>
          </a:p>
          <a:p>
            <a:pPr lvl="1"/>
            <a:r>
              <a:rPr lang="nl-BE" dirty="0" smtClean="0"/>
              <a:t>Verschillende fasen die (</a:t>
            </a:r>
            <a:r>
              <a:rPr lang="nl-BE" dirty="0" err="1" smtClean="0"/>
              <a:t>onderzoeks</a:t>
            </a:r>
            <a:r>
              <a:rPr lang="nl-BE" dirty="0" smtClean="0"/>
              <a:t>)gegevens doorlopen van de bron tot de uiteindelijke publicatie van de resultaten</a:t>
            </a:r>
          </a:p>
          <a:p>
            <a:r>
              <a:rPr lang="nl-BE" dirty="0" smtClean="0"/>
              <a:t>Vier kerncompetenties die centraal staan in verschillende fasen van de cyclus</a:t>
            </a:r>
          </a:p>
          <a:p>
            <a:pPr lvl="1"/>
            <a:r>
              <a:rPr lang="nl-BE" dirty="0" smtClean="0"/>
              <a:t>Construeren en beheren van databases</a:t>
            </a:r>
          </a:p>
          <a:p>
            <a:pPr lvl="1"/>
            <a:r>
              <a:rPr lang="nl-BE" dirty="0" err="1" smtClean="0"/>
              <a:t>Text</a:t>
            </a:r>
            <a:r>
              <a:rPr lang="nl-BE" dirty="0" smtClean="0"/>
              <a:t> </a:t>
            </a:r>
            <a:r>
              <a:rPr lang="nl-BE" dirty="0" err="1" smtClean="0"/>
              <a:t>mining</a:t>
            </a:r>
            <a:r>
              <a:rPr lang="nl-BE" dirty="0" smtClean="0"/>
              <a:t> </a:t>
            </a:r>
          </a:p>
          <a:p>
            <a:pPr lvl="1"/>
            <a:r>
              <a:rPr lang="nl-BE" dirty="0" smtClean="0"/>
              <a:t>Datavisualisaties</a:t>
            </a:r>
          </a:p>
          <a:p>
            <a:pPr lvl="1"/>
            <a:r>
              <a:rPr lang="nl-BE" dirty="0" smtClean="0"/>
              <a:t>Data delen en publiceren (via niet-gedrukte kanalen) </a:t>
            </a:r>
          </a:p>
          <a:p>
            <a:r>
              <a:rPr lang="nl-BE" dirty="0" smtClean="0"/>
              <a:t>Vragen en input na elk item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4D95-D6A6-084A-9D9C-617B45E258AD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922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ff7d12c-bb71-4270-bd29-9c4d45ff3327">6b19ed81-e4b4-4e2b-936d-80d5c6a06c00</_dlc_DocId>
    <_dlc_DocIdUrl xmlns="aff7d12c-bb71-4270-bd29-9c4d45ff3327">
      <Url>https://www.groupware.kuleuven.be/sites/ub/_layouts/15/DocIdRedir.aspx?ID=6b19ed81-e4b4-4e2b-936d-80d5c6a06c00</Url>
      <Description>6b19ed81-e4b4-4e2b-936d-80d5c6a06c00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F19F333876D045B7A2B22E75D6DED5" ma:contentTypeVersion="0" ma:contentTypeDescription="Een nieuw document maken." ma:contentTypeScope="" ma:versionID="3fcb9d992c42f6570495a8721087814a">
  <xsd:schema xmlns:xsd="http://www.w3.org/2001/XMLSchema" xmlns:xs="http://www.w3.org/2001/XMLSchema" xmlns:p="http://schemas.microsoft.com/office/2006/metadata/properties" xmlns:ns2="aff7d12c-bb71-4270-bd29-9c4d45ff3327" targetNamespace="http://schemas.microsoft.com/office/2006/metadata/properties" ma:root="true" ma:fieldsID="c4e110b0e94c264e11d67a0f1e348479" ns2:_="">
    <xsd:import namespace="aff7d12c-bb71-4270-bd29-9c4d45ff33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7d12c-bb71-4270-bd29-9c4d45ff332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8821B2-D57C-4970-8AAC-507E582724A8}">
  <ds:schemaRefs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aff7d12c-bb71-4270-bd29-9c4d45ff3327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1834922-84C6-44E7-9D43-F67122AF8F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f7d12c-bb71-4270-bd29-9c4d45ff33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CCF60D-9EBD-4082-A53C-854A52CFA40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3D2E9FB-98D2-4F77-9D91-FAAD8AE38B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1565</TotalTime>
  <Words>857</Words>
  <Application>Microsoft Office PowerPoint</Application>
  <PresentationFormat>Widescreen</PresentationFormat>
  <Paragraphs>182</Paragraphs>
  <Slides>26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Office-thema</vt:lpstr>
      <vt:lpstr>Break-outsessie  Digitale Bronnen </vt:lpstr>
      <vt:lpstr>Wie zijn wij?</vt:lpstr>
      <vt:lpstr>Intro </vt:lpstr>
      <vt:lpstr>PowerPoint Presentation</vt:lpstr>
      <vt:lpstr>Intro</vt:lpstr>
      <vt:lpstr>Intro</vt:lpstr>
      <vt:lpstr>Intro</vt:lpstr>
      <vt:lpstr>Intro</vt:lpstr>
      <vt:lpstr>Focus van deze presentatie</vt:lpstr>
      <vt:lpstr>Vragen intro</vt:lpstr>
      <vt:lpstr>De data life cycle </vt:lpstr>
      <vt:lpstr>De data life cycle</vt:lpstr>
      <vt:lpstr>De data life cycle</vt:lpstr>
      <vt:lpstr>PowerPoint Presentation</vt:lpstr>
      <vt:lpstr>Vragen data life cycle</vt:lpstr>
      <vt:lpstr>Kerncompetenties </vt:lpstr>
      <vt:lpstr>Databases (1)</vt:lpstr>
      <vt:lpstr>Databases (2) </vt:lpstr>
      <vt:lpstr>Datavisualisaties (1)</vt:lpstr>
      <vt:lpstr>Datavisualisaties (2)</vt:lpstr>
      <vt:lpstr>Text mining</vt:lpstr>
      <vt:lpstr>Data delen</vt:lpstr>
      <vt:lpstr>Data delen</vt:lpstr>
      <vt:lpstr>Vragen competenties  </vt:lpstr>
      <vt:lpstr>Conclusies</vt:lpstr>
      <vt:lpstr>Vragen wrap-up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Lieve Fonteyne</dc:creator>
  <cp:lastModifiedBy>Tom Willaert</cp:lastModifiedBy>
  <cp:revision>135</cp:revision>
  <dcterms:created xsi:type="dcterms:W3CDTF">2017-03-10T10:56:17Z</dcterms:created>
  <dcterms:modified xsi:type="dcterms:W3CDTF">2018-04-24T09:44:39Z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6b19ed81-e4b4-4e2b-936d-80d5c6a06c00</vt:lpwstr>
  </property>
  <property fmtid="{D5CDD505-2E9C-101B-9397-08002B2CF9AE}" pid="3" name="ContentTypeId">
    <vt:lpwstr>0x010100C4F19F333876D045B7A2B22E75D6DED5</vt:lpwstr>
  </property>
</Properties>
</file>